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33" r:id="rId4"/>
    <p:sldId id="335" r:id="rId5"/>
    <p:sldId id="260" r:id="rId6"/>
    <p:sldId id="259" r:id="rId7"/>
    <p:sldId id="265" r:id="rId8"/>
    <p:sldId id="261" r:id="rId9"/>
    <p:sldId id="267" r:id="rId10"/>
    <p:sldId id="270" r:id="rId11"/>
    <p:sldId id="307" r:id="rId12"/>
    <p:sldId id="271" r:id="rId13"/>
    <p:sldId id="272" r:id="rId14"/>
    <p:sldId id="274" r:id="rId15"/>
    <p:sldId id="273" r:id="rId16"/>
    <p:sldId id="275" r:id="rId17"/>
    <p:sldId id="278" r:id="rId18"/>
    <p:sldId id="280" r:id="rId19"/>
    <p:sldId id="281" r:id="rId20"/>
    <p:sldId id="282" r:id="rId21"/>
    <p:sldId id="284" r:id="rId22"/>
    <p:sldId id="306" r:id="rId23"/>
    <p:sldId id="325" r:id="rId24"/>
    <p:sldId id="303" r:id="rId25"/>
    <p:sldId id="288" r:id="rId26"/>
    <p:sldId id="336" r:id="rId27"/>
    <p:sldId id="305" r:id="rId28"/>
    <p:sldId id="290" r:id="rId29"/>
    <p:sldId id="295" r:id="rId30"/>
    <p:sldId id="304" r:id="rId31"/>
    <p:sldId id="297" r:id="rId32"/>
    <p:sldId id="308" r:id="rId33"/>
    <p:sldId id="309" r:id="rId34"/>
    <p:sldId id="310" r:id="rId35"/>
    <p:sldId id="299" r:id="rId36"/>
    <p:sldId id="298" r:id="rId37"/>
    <p:sldId id="322" r:id="rId38"/>
    <p:sldId id="327" r:id="rId39"/>
    <p:sldId id="340" r:id="rId40"/>
    <p:sldId id="337" r:id="rId41"/>
    <p:sldId id="338" r:id="rId42"/>
    <p:sldId id="316" r:id="rId43"/>
    <p:sldId id="314" r:id="rId44"/>
    <p:sldId id="311" r:id="rId45"/>
    <p:sldId id="276" r:id="rId46"/>
    <p:sldId id="313" r:id="rId47"/>
    <p:sldId id="315" r:id="rId48"/>
    <p:sldId id="312" r:id="rId49"/>
    <p:sldId id="318" r:id="rId50"/>
    <p:sldId id="331" r:id="rId51"/>
    <p:sldId id="324" r:id="rId52"/>
    <p:sldId id="332" r:id="rId53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2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6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739447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4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83FAD-011C-4F32-9BCB-AF60578D9C49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xceljet.net/plc/why-pivot-table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desktop-measures/" TargetMode="External"/><Relationship Id="rId2" Type="http://schemas.openxmlformats.org/officeDocument/2006/relationships/hyperlink" Target="https://powerbi.microsoft.com/en-us/documentation/powerbi-service-aggregate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mtrade.un.org/data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narrativescience.com/Partners/Business-Intelligence/Microsoft-Power-BI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stat.fi/meta/kas/kauppatase_e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advisor.com/general_use/ms_office_tools/data_visualization_dashboard/microcharts_pro_edition/microcharts_pro_edition.htm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cloud.vitara.co:8553/VitaraChartsPlayLive/servlet/mstrWeb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en.wikipedia.org/wiki/Bullet_grap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unstats.un.org/unsd/tradekb/Attachment439.aspx?AttachmentType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trade.un.org/labs/data-explorer/" TargetMode="External"/><Relationship Id="rId2" Type="http://schemas.openxmlformats.org/officeDocument/2006/relationships/hyperlink" Target="https://comtrade.un.org/labs/dit-trade-vi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ample-datasets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aJf6UBKeI" TargetMode="External"/><Relationship Id="rId2" Type="http://schemas.openxmlformats.org/officeDocument/2006/relationships/hyperlink" Target="https://powerbi.microsoft.com/en-us/documentation/powerbi-service-r-visual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www.rstudio.com/products/shiny/shiny-user-showcase/" TargetMode="External"/><Relationship Id="rId4" Type="http://schemas.openxmlformats.org/officeDocument/2006/relationships/hyperlink" Target="http://community.powerbi.com/t5/R-Script-Showcase/bd-p/RVisua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mmunity.powerbi.com/t5/R-Script-Showcase/Correlation-Plot/td-p/5846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community.powerbi.com/t5/R-Script-Showcase/Decision-Trees/m-p/5846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DsZ-7Y66QM" TargetMode="External"/><Relationship Id="rId2" Type="http://schemas.openxmlformats.org/officeDocument/2006/relationships/hyperlink" Target="https://www.datascience.com/learn-data-science/fundamentals/model-interpretation-algorithm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Confusion_matrix" TargetMode="External"/><Relationship Id="rId4" Type="http://schemas.openxmlformats.org/officeDocument/2006/relationships/hyperlink" Target="http://www.dataschool.io/simple-guide-to-confusion-matrix-terminology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community.powerbi.com/t5/R-Script-Showcase/Clustering/m-p/58476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powerbi.microsoft.com/en-u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community.powerbi.com/oxcrx34285/attachments/oxcrx34285/RVisuals/17/8/Association%20Rules%20Showcase_1.0.1.pbi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community.powerbi.com/oxcrx34285/attachments/oxcrx34285/RVisuals/107/4/TS-decomp-Showcase.pbi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cube.net/SiteAssets/Pages/Resources/TimeSeries.zip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community.powerbi.com/oxcrx34285/attachments/oxcrx34285/RVisuals/112/2/forecast_ARIMA_ShowCase.pbix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community.powerbi.com/oxcrx34285/attachments/oxcrx34285/RVisuals/112/2/forecast_ARIMA_ShowCase.pbi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ervice-tutorial-scatter/" TargetMode="External"/><Relationship Id="rId7" Type="http://schemas.openxmlformats.org/officeDocument/2006/relationships/image" Target="../media/image92.png"/><Relationship Id="rId2" Type="http://schemas.openxmlformats.org/officeDocument/2006/relationships/hyperlink" Target="http://community.powerbi.com/oxcrx34285/attachments/oxcrx34285/RVisuals/18/10/Smoothing%20Splines%20Showcase.pbi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://community.powerbi.com/t5/Desktop/Add-an-index-column-to-a-summarised-table/td-p/20490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atascience.com/learn-data-science/fundamentals/introduction-to-natural-language-processing-lexical-units-data-scien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movinstitute.org/neural-network-zoo/" TargetMode="External"/><Relationship Id="rId2" Type="http://schemas.openxmlformats.org/officeDocument/2006/relationships/hyperlink" Target="https://www.ted.com/talks/manuel_lima_a_visual_history_of_human_knowled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www.wikihow.com/Sample/Regression-Analysis-for-Blood-Pressure" TargetMode="External"/><Relationship Id="rId7" Type="http://schemas.openxmlformats.org/officeDocument/2006/relationships/image" Target="../media/image98.png"/><Relationship Id="rId2" Type="http://schemas.openxmlformats.org/officeDocument/2006/relationships/hyperlink" Target="https://www.wikihow.com/Sample/Regression-Analysi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hyperlink" Target="http://keydifferences.com/difference-between-correlation-and-regression.html" TargetMode="External"/><Relationship Id="rId4" Type="http://schemas.openxmlformats.org/officeDocument/2006/relationships/hyperlink" Target="https://www.youtube.com/watch?v=c5blVUkkj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erceptualedge.com/articles/misc/Graph_Selection_Matrix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xcelmasterseries.com/D-_Loads/New_Manuals/Step-By-Step_Optimization_S.pdf" TargetMode="External"/><Relationship Id="rId2" Type="http://schemas.openxmlformats.org/officeDocument/2006/relationships/hyperlink" Target="https://ocw.mit.edu/courses/sloan-school-of-management/15-053-optimization-methods-in-management-science-spring-2013/tutorials/MIT15_053S13_tut03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hyperlink" Target="https://simplicable.com/new/transactional-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chive.ics.uci.edu/ml/datasets.html?format=&amp;task=&amp;att=&amp;area=&amp;numAtt=&amp;numIns=&amp;type=&amp;sort=dateDown&amp;view=table" TargetMode="External"/><Relationship Id="rId4" Type="http://schemas.openxmlformats.org/officeDocument/2006/relationships/hyperlink" Target="https://data.europa.eu/euodp/en/data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MAe-R7gi7E&amp;feature=youtu.be" TargetMode="External"/><Relationship Id="rId7" Type="http://schemas.openxmlformats.org/officeDocument/2006/relationships/image" Target="../media/image102.png"/><Relationship Id="rId2" Type="http://schemas.openxmlformats.org/officeDocument/2006/relationships/hyperlink" Target="https://community.watsonanalytics.com/wp-content/uploads/2016/07/Tutorial-about-Watson-Analytics-2016-07-29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hyperlink" Target="https://www.ibm.com/communities/analytics/watson-analytics-blog/human-resources-training/" TargetMode="External"/><Relationship Id="rId4" Type="http://schemas.openxmlformats.org/officeDocument/2006/relationships/hyperlink" Target="https://cognitiveclass.ai/courses/introduction-watson-analytic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service-real-time-streaming/" TargetMode="External"/><Relationship Id="rId2" Type="http://schemas.openxmlformats.org/officeDocument/2006/relationships/hyperlink" Target="https://www.youtube.com/watch?v=0YIBHfgaso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hyperlink" Target="https://www.pubnub.com/tutorials/microsoft-power-bi/streaming-business-data-to-dashboard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products-services/" TargetMode="External"/><Relationship Id="rId2" Type="http://schemas.openxmlformats.org/officeDocument/2006/relationships/hyperlink" Target="https://azure.microsoft.com/en-us/services/cognitive-service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theexcelclub.com/sentiment-analysis-with-power-bi-and-microsoft-cognitive-services/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ocumentation/powerbi-desktop-tutorial-facebook-analytics/" TargetMode="External"/><Relationship Id="rId2" Type="http://schemas.openxmlformats.org/officeDocument/2006/relationships/hyperlink" Target="https://developers.facebook.com/tools/explorer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vimeo.com/167156248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orama.com/read-modern-bi-evaluation-guide/" TargetMode="External"/><Relationship Id="rId2" Type="http://schemas.openxmlformats.org/officeDocument/2006/relationships/hyperlink" Target="https://cdn2.hubspot.net/hubfs/2172371/Q1%202017%20Gartner.pdf?t=14962606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tiveanalyticstoday.com/top-predictive-analytics-freeware-software/" TargetMode="External"/><Relationship Id="rId2" Type="http://schemas.openxmlformats.org/officeDocument/2006/relationships/hyperlink" Target="https://www.kdnuggets.com/2017/02/gartner-2017-mq-data-science-platforms-gainers-loser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hyperlink" Target="https://www.predictiveanalyticstoday.com/top-predictive-analytics-software-ap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od.rapidminer.com/#app" TargetMode="External"/><Relationship Id="rId2" Type="http://schemas.openxmlformats.org/officeDocument/2006/relationships/hyperlink" Target="http://archive.ics.uci.edu/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ontinuumio/open-data-science-in-the-ai-era-breaking-data-science-open" TargetMode="External"/><Relationship Id="rId2" Type="http://schemas.openxmlformats.org/officeDocument/2006/relationships/hyperlink" Target="https://doi.org/10.7287/peerj.preprints.3192v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hyperlink" Target="https://www.datascience.com/blog/devops-data-science?utm_source=hs_email&amp;utm_medium=email&amp;utm_content=57181567&amp;_hsenc=p2ANqtz-9AIFaw7KRLXBKDzk-lWEyKk0s5xIj-tVYrdC1kiUx6eQuYviUNnjqrvwbzavZh_7xjVuCx-nSkjPVMkTzasakDQRtXNQ&amp;_hsmi=57181567" TargetMode="External"/><Relationship Id="rId4" Type="http://schemas.openxmlformats.org/officeDocument/2006/relationships/hyperlink" Target="http://know.continuum.io/rs/387-XNW-688/images/ebook-breakingdatascienceopen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.cognitivetoolkit/" TargetMode="External"/><Relationship Id="rId7" Type="http://schemas.openxmlformats.org/officeDocument/2006/relationships/image" Target="../media/image114.png"/><Relationship Id="rId2" Type="http://schemas.openxmlformats.org/officeDocument/2006/relationships/hyperlink" Target="https://www.microsoft.com/en-us/cognitive-toolkit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hyperlink" Target="https://continuumio.github.io/anaconda-fusion-demos/" TargetMode="External"/><Relationship Id="rId4" Type="http://schemas.openxmlformats.org/officeDocument/2006/relationships/hyperlink" Target="https://www.youtube.com/watch?v=wBHf1PLzLv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12/data-science-machine-learning-cheat-sheets-updated.html" TargetMode="External"/><Relationship Id="rId7" Type="http://schemas.openxmlformats.org/officeDocument/2006/relationships/image" Target="../media/image115.png"/><Relationship Id="rId2" Type="http://schemas.openxmlformats.org/officeDocument/2006/relationships/hyperlink" Target="http://mod.rapidminer.com/#ap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llery.cortanaintelligence.com/browse" TargetMode="External"/><Relationship Id="rId5" Type="http://schemas.openxmlformats.org/officeDocument/2006/relationships/hyperlink" Target="http://community.powerbi.com/t5/Data-Stories-Gallery/bd-p/DataStoriesGallery" TargetMode="External"/><Relationship Id="rId4" Type="http://schemas.openxmlformats.org/officeDocument/2006/relationships/hyperlink" Target="https://www.r-bloggers.com/in-depth-introduction-to-machine-learning-in-15-hours-of-expert-video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rchive.ics.uci.edu/ml/datasets/Adul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rchive.ics.uci.edu/ml/datasets/Adul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</a:t>
            </a:r>
            <a:r>
              <a:rPr lang="fi-FI" dirty="0" err="1" smtClean="0"/>
              <a:t>nsights</a:t>
            </a:r>
            <a:r>
              <a:rPr lang="fi-FI" dirty="0" smtClean="0"/>
              <a:t> </a:t>
            </a:r>
            <a:r>
              <a:rPr lang="fi-FI" dirty="0" err="1"/>
              <a:t>f</a:t>
            </a:r>
            <a:r>
              <a:rPr lang="fi-FI" dirty="0" err="1" smtClean="0"/>
              <a:t>rom</a:t>
            </a:r>
            <a:r>
              <a:rPr lang="fi-FI" dirty="0" smtClean="0"/>
              <a:t>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xercises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3542" y="4657635"/>
            <a:ext cx="5047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just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as,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courage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6176554" cy="1325563"/>
          </a:xfrm>
        </p:spPr>
        <p:txBody>
          <a:bodyPr>
            <a:normAutofit/>
          </a:bodyPr>
          <a:lstStyle/>
          <a:p>
            <a:r>
              <a:rPr lang="fi-FI" sz="4000" dirty="0"/>
              <a:t>8</a:t>
            </a:r>
            <a:r>
              <a:rPr lang="fi-FI" sz="4000" dirty="0" smtClean="0"/>
              <a:t>. </a:t>
            </a:r>
            <a:r>
              <a:rPr lang="fi-FI" sz="4000" dirty="0" err="1" smtClean="0"/>
              <a:t>Learn</a:t>
            </a:r>
            <a:r>
              <a:rPr lang="fi-FI" sz="4000" dirty="0" smtClean="0"/>
              <a:t> </a:t>
            </a:r>
            <a:r>
              <a:rPr lang="fi-FI" sz="4000" dirty="0" err="1" smtClean="0"/>
              <a:t>matrix</a:t>
            </a:r>
            <a:r>
              <a:rPr lang="fi-FI" sz="4000" dirty="0" smtClean="0"/>
              <a:t> </a:t>
            </a:r>
            <a:r>
              <a:rPr lang="fi-FI" sz="4000" dirty="0" err="1" smtClean="0"/>
              <a:t>within</a:t>
            </a:r>
            <a:r>
              <a:rPr lang="fi-FI" sz="4000" dirty="0" smtClean="0"/>
              <a:t> Power BI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387" y="1513886"/>
            <a:ext cx="5405556" cy="28997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Review the video </a:t>
            </a:r>
            <a:r>
              <a:rPr lang="en-US" sz="2000" i="1" dirty="0"/>
              <a:t>Why Pivot Tables?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exceljet.net/plc/why-pivot-tables</a:t>
            </a:r>
            <a:r>
              <a:rPr lang="en-US" sz="2000" dirty="0" smtClean="0"/>
              <a:t>)</a:t>
            </a:r>
          </a:p>
          <a:p>
            <a:r>
              <a:rPr lang="fi-FI" sz="2000" dirty="0" err="1"/>
              <a:t>Practice</a:t>
            </a:r>
            <a:r>
              <a:rPr lang="fi-FI" sz="2000" dirty="0"/>
              <a:t> to </a:t>
            </a:r>
            <a:r>
              <a:rPr lang="fi-FI" sz="2000" dirty="0" err="1"/>
              <a:t>edit</a:t>
            </a:r>
            <a:r>
              <a:rPr lang="fi-FI" sz="2000" dirty="0"/>
              <a:t> </a:t>
            </a:r>
            <a:r>
              <a:rPr lang="fi-FI" sz="2000" dirty="0" err="1"/>
              <a:t>queries</a:t>
            </a:r>
            <a:r>
              <a:rPr lang="fi-FI" sz="2000" dirty="0"/>
              <a:t> and </a:t>
            </a:r>
            <a:r>
              <a:rPr lang="fi-FI" sz="2000" dirty="0" smtClean="0"/>
              <a:t>import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i-FI" sz="2000" dirty="0" smtClean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Excel)</a:t>
            </a:r>
          </a:p>
          <a:p>
            <a:r>
              <a:rPr lang="fi-FI" sz="2000" dirty="0" smtClean="0"/>
              <a:t>Select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000" dirty="0" smtClean="0"/>
              <a:t> </a:t>
            </a:r>
            <a:r>
              <a:rPr lang="fi-FI" sz="2000" dirty="0" err="1" smtClean="0"/>
              <a:t>visualization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000" dirty="0" smtClean="0"/>
              <a:t>)</a:t>
            </a:r>
          </a:p>
          <a:p>
            <a:r>
              <a:rPr lang="en-US" sz="2000" dirty="0" smtClean="0"/>
              <a:t>Cross-tabulate fields (i.e., attributes)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marital-status</a:t>
            </a:r>
            <a:r>
              <a:rPr lang="en-US" sz="2000" dirty="0" smtClean="0"/>
              <a:t>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</a:p>
          <a:p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94" y="118655"/>
            <a:ext cx="3668365" cy="3830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434" y="2033996"/>
            <a:ext cx="5998478" cy="445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694" y="4115348"/>
            <a:ext cx="2697758" cy="25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/>
              <a:t>9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aggregations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7895" y="1694925"/>
            <a:ext cx="5074632" cy="463620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Review </a:t>
            </a:r>
            <a:r>
              <a:rPr lang="en-US" sz="2000" i="1" dirty="0"/>
              <a:t>Aggregates in Power </a:t>
            </a:r>
            <a:r>
              <a:rPr lang="en-US" sz="2000" i="1" dirty="0" smtClean="0"/>
              <a:t>BI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https://powerbi.microsoft.com/en-us/documentation/powerbi-service-aggregates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fi-FI" sz="1600" dirty="0" err="1" smtClean="0"/>
              <a:t>Explain</a:t>
            </a:r>
            <a:r>
              <a:rPr lang="fi-FI" sz="1600" dirty="0" smtClean="0"/>
              <a:t>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fi-FI" sz="1600" dirty="0" smtClean="0"/>
              <a:t>,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fi-FI" sz="1600" dirty="0" smtClean="0"/>
              <a:t> and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Measures in Power BI Desktop</a:t>
            </a:r>
            <a:r>
              <a:rPr lang="fi-FI" sz="2000" i="1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https://powerbi.microsoft.com/en-us/documentation/powerbi-desktop-measures</a:t>
            </a:r>
            <a:r>
              <a:rPr lang="fi-FI" sz="2000" dirty="0" smtClean="0">
                <a:hlinkClick r:id="rId3"/>
              </a:rPr>
              <a:t>/</a:t>
            </a:r>
            <a:r>
              <a:rPr lang="fi-FI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Use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dataset and illustrate the followings:</a:t>
            </a:r>
          </a:p>
          <a:p>
            <a:pPr lvl="1"/>
            <a:r>
              <a:rPr lang="en-US" sz="1600" dirty="0"/>
              <a:t>Variation within </a:t>
            </a:r>
            <a:r>
              <a:rPr lang="en-US" sz="1600" dirty="0" smtClean="0"/>
              <a:t>categories, use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 chart </a:t>
            </a:r>
            <a:r>
              <a:rPr lang="en-US" sz="1600" dirty="0" smtClean="0"/>
              <a:t>and use </a:t>
            </a:r>
            <a:r>
              <a:rPr lang="en-US" sz="1600" dirty="0"/>
              <a:t>e.g., </a:t>
            </a:r>
            <a:r>
              <a:rPr lang="en-US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occupation </a:t>
            </a:r>
            <a:r>
              <a:rPr lang="en-US" sz="1600" dirty="0"/>
              <a:t>data field</a:t>
            </a:r>
          </a:p>
          <a:p>
            <a:pPr lvl="1"/>
            <a:r>
              <a:rPr lang="fi-FI" sz="1600" dirty="0" err="1" smtClean="0"/>
              <a:t>Variation</a:t>
            </a:r>
            <a:r>
              <a:rPr lang="fi-FI" sz="1600" dirty="0" smtClean="0"/>
              <a:t> </a:t>
            </a:r>
            <a:r>
              <a:rPr lang="fi-FI" sz="1600" dirty="0" err="1"/>
              <a:t>within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 smtClean="0"/>
              <a:t> (i.e., </a:t>
            </a:r>
            <a:r>
              <a:rPr lang="fi-FI" sz="1600" dirty="0" err="1"/>
              <a:t>distribution</a:t>
            </a:r>
            <a:r>
              <a:rPr lang="fi-FI" sz="1600" dirty="0"/>
              <a:t> </a:t>
            </a:r>
            <a:r>
              <a:rPr lang="fi-FI" sz="1600" dirty="0" err="1"/>
              <a:t>relationships</a:t>
            </a:r>
            <a:r>
              <a:rPr lang="fi-FI" sz="1600" dirty="0" smtClean="0"/>
              <a:t>), </a:t>
            </a:r>
            <a:r>
              <a:rPr lang="fi-FI" sz="1600" dirty="0" err="1" smtClean="0"/>
              <a:t>use</a:t>
            </a:r>
            <a:r>
              <a:rPr lang="fi-FI" sz="1600" dirty="0" smtClean="0"/>
              <a:t>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and use e.g., </a:t>
            </a:r>
            <a:r>
              <a:rPr lang="en-US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hour-per-week </a:t>
            </a:r>
            <a:r>
              <a:rPr lang="en-US" sz="1600" dirty="0"/>
              <a:t>data field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i-FI" sz="1600" dirty="0" err="1"/>
              <a:t>Relationships</a:t>
            </a:r>
            <a:r>
              <a:rPr lang="fi-FI" sz="1600" dirty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categories</a:t>
            </a:r>
            <a:r>
              <a:rPr lang="fi-FI" sz="1600" dirty="0" smtClean="0"/>
              <a:t> (</a:t>
            </a:r>
            <a:r>
              <a:rPr lang="en-US" sz="1600" dirty="0" smtClean="0"/>
              <a:t>e.g</a:t>
            </a:r>
            <a:r>
              <a:rPr lang="en-US" sz="1600" dirty="0"/>
              <a:t>., </a:t>
            </a:r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occupation </a:t>
            </a:r>
            <a:r>
              <a:rPr lang="en-US" sz="1600" dirty="0"/>
              <a:t>data </a:t>
            </a:r>
            <a:r>
              <a:rPr lang="en-US" sz="1600" dirty="0" smtClean="0"/>
              <a:t>field)</a:t>
            </a:r>
            <a:r>
              <a:rPr lang="fi-FI" sz="1600" dirty="0" smtClean="0"/>
              <a:t>, </a:t>
            </a:r>
            <a:r>
              <a:rPr lang="fi-FI" sz="1600" dirty="0" err="1" smtClean="0"/>
              <a:t>add</a:t>
            </a:r>
            <a:r>
              <a:rPr lang="fi-FI" sz="1600" dirty="0" smtClean="0"/>
              <a:t> </a:t>
            </a:r>
            <a:r>
              <a:rPr lang="fi-FI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egend</a:t>
            </a:r>
            <a:r>
              <a:rPr lang="fi-FI" sz="1600" dirty="0" smtClean="0"/>
              <a:t>  (</a:t>
            </a:r>
            <a:r>
              <a:rPr lang="fi-FI" sz="1600" dirty="0" err="1" smtClean="0"/>
              <a:t>e.g</a:t>
            </a:r>
            <a:r>
              <a:rPr lang="fi-FI" sz="1600" dirty="0" smtClean="0"/>
              <a:t>.,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fi-FI" sz="1600" dirty="0" smtClean="0"/>
              <a:t> data </a:t>
            </a:r>
            <a:r>
              <a:rPr lang="fi-FI" sz="1600" dirty="0" err="1" smtClean="0"/>
              <a:t>field</a:t>
            </a:r>
            <a:r>
              <a:rPr lang="fi-FI" sz="1600" dirty="0" smtClean="0"/>
              <a:t>)</a:t>
            </a:r>
            <a:endParaRPr lang="fi-FI" sz="1600" dirty="0"/>
          </a:p>
          <a:p>
            <a:pPr lvl="1"/>
            <a:r>
              <a:rPr lang="fi-FI" sz="1600" dirty="0" err="1" smtClean="0"/>
              <a:t>Relatioships</a:t>
            </a:r>
            <a:r>
              <a:rPr lang="fi-FI" sz="1600" dirty="0" smtClean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/>
              <a:t> </a:t>
            </a:r>
            <a:r>
              <a:rPr lang="fi-FI" sz="1600" dirty="0" smtClean="0"/>
              <a:t>(</a:t>
            </a:r>
            <a:r>
              <a:rPr lang="en-US" sz="1600" dirty="0"/>
              <a:t>use e.g., </a:t>
            </a:r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hour-per-week </a:t>
            </a:r>
            <a:r>
              <a:rPr lang="en-US" sz="1600" dirty="0"/>
              <a:t>data field), </a:t>
            </a:r>
            <a:r>
              <a:rPr lang="en-US" sz="1600" dirty="0" smtClean="0"/>
              <a:t>add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Legend </a:t>
            </a:r>
            <a:r>
              <a:rPr lang="fi-FI" sz="1600" dirty="0"/>
              <a:t>(</a:t>
            </a:r>
            <a:r>
              <a:rPr lang="fi-FI" sz="1600" dirty="0" err="1"/>
              <a:t>e.g</a:t>
            </a:r>
            <a:r>
              <a:rPr lang="fi-FI" sz="1600" dirty="0"/>
              <a:t>., </a:t>
            </a:r>
            <a:r>
              <a:rPr lang="fi-FI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fi-FI" sz="1600" dirty="0"/>
              <a:t> data </a:t>
            </a:r>
            <a:r>
              <a:rPr lang="fi-FI" sz="1600" dirty="0" err="1"/>
              <a:t>field</a:t>
            </a:r>
            <a:r>
              <a:rPr lang="fi-FI" sz="1600" dirty="0" smtClean="0"/>
              <a:t>)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31" y="3348301"/>
            <a:ext cx="6338207" cy="3048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97" y="600800"/>
            <a:ext cx="5490074" cy="21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68" y="272981"/>
            <a:ext cx="5449620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10. </a:t>
            </a:r>
            <a:r>
              <a:rPr lang="fi-FI" dirty="0" err="1" smtClean="0"/>
              <a:t>Learn</a:t>
            </a:r>
            <a:r>
              <a:rPr lang="fi-FI" dirty="0"/>
              <a:t> </a:t>
            </a:r>
            <a:r>
              <a:rPr lang="fi-FI" dirty="0" err="1" smtClean="0"/>
              <a:t>modeling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7896" y="1694926"/>
            <a:ext cx="3662410" cy="449686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detailed global trade data from </a:t>
            </a:r>
            <a:r>
              <a:rPr lang="en-US" sz="2000" i="1" dirty="0" smtClean="0"/>
              <a:t>UN </a:t>
            </a:r>
            <a:r>
              <a:rPr lang="en-US" sz="2000" i="1" dirty="0" err="1" smtClean="0"/>
              <a:t>Comtrade</a:t>
            </a:r>
            <a:r>
              <a:rPr lang="en-US" sz="2000" i="1" dirty="0" smtClean="0"/>
              <a:t> </a:t>
            </a:r>
            <a:r>
              <a:rPr lang="en-US" sz="2000" dirty="0" smtClean="0"/>
              <a:t>(</a:t>
            </a:r>
            <a:r>
              <a:rPr lang="en-US" sz="2000" dirty="0" smtClean="0">
                <a:hlinkClick r:id="rId2"/>
              </a:rPr>
              <a:t>https://comtrade.un.org/data/</a:t>
            </a:r>
            <a:r>
              <a:rPr lang="en-US" sz="2000" dirty="0" smtClean="0"/>
              <a:t>)</a:t>
            </a:r>
          </a:p>
          <a:p>
            <a:r>
              <a:rPr lang="fi-FI" sz="2000" dirty="0" smtClean="0"/>
              <a:t>Import </a:t>
            </a:r>
            <a:r>
              <a:rPr lang="fi-FI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contrade.csv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fi-FI" sz="2000" dirty="0" smtClean="0"/>
              <a:t> =&gt;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/CSV)</a:t>
            </a:r>
            <a:endParaRPr lang="fi-FI" sz="2000" dirty="0" smtClean="0"/>
          </a:p>
          <a:p>
            <a:r>
              <a:rPr lang="fi-FI" sz="2000" dirty="0" err="1" smtClean="0"/>
              <a:t>Change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default</a:t>
            </a:r>
            <a:r>
              <a:rPr lang="fi-FI" sz="2000" dirty="0" smtClean="0"/>
              <a:t> </a:t>
            </a:r>
            <a:r>
              <a:rPr lang="fi-FI" sz="2000" dirty="0" err="1" smtClean="0"/>
              <a:t>summarization</a:t>
            </a:r>
            <a:r>
              <a:rPr lang="fi-FI" sz="2000" dirty="0" smtClean="0"/>
              <a:t> of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fields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Modeling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Summarization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Don’t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fi-FI" sz="2000" dirty="0" smtClean="0"/>
              <a:t>)</a:t>
            </a:r>
          </a:p>
          <a:p>
            <a:pPr lvl="1"/>
            <a:r>
              <a:rPr lang="fi-FI" sz="1600" dirty="0" err="1" smtClean="0"/>
              <a:t>Only</a:t>
            </a:r>
            <a:r>
              <a:rPr lang="fi-FI" sz="1600" dirty="0" smtClean="0"/>
              <a:t> 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  <a:r>
              <a:rPr lang="fi-FI" sz="1600" dirty="0" smtClean="0"/>
              <a:t> is </a:t>
            </a:r>
            <a:r>
              <a:rPr lang="fi-FI" sz="1600" dirty="0" err="1" smtClean="0"/>
              <a:t>summarized</a:t>
            </a:r>
            <a:endParaRPr lang="fi-FI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88" y="3780252"/>
            <a:ext cx="4861527" cy="2128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541" y="1473178"/>
            <a:ext cx="1280462" cy="53461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003" y="398347"/>
            <a:ext cx="5352461" cy="2739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301" y="1317512"/>
            <a:ext cx="1339694" cy="55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11.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narratives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143" y="1604406"/>
            <a:ext cx="5532802" cy="2027068"/>
          </a:xfrm>
        </p:spPr>
        <p:txBody>
          <a:bodyPr>
            <a:noAutofit/>
          </a:bodyPr>
          <a:lstStyle/>
          <a:p>
            <a:r>
              <a:rPr lang="en-US" sz="1800" dirty="0"/>
              <a:t>Review the video </a:t>
            </a:r>
            <a:r>
              <a:rPr lang="en-US" sz="1800" i="1" dirty="0"/>
              <a:t>Read the insights hidden in your </a:t>
            </a:r>
            <a:r>
              <a:rPr lang="en-US" sz="1800" i="1" dirty="0" smtClean="0"/>
              <a:t>data</a:t>
            </a:r>
            <a:r>
              <a:rPr lang="en-US" sz="1800" dirty="0"/>
              <a:t> </a:t>
            </a:r>
            <a:r>
              <a:rPr lang="en-US" sz="1800" dirty="0" smtClean="0"/>
              <a:t>(</a:t>
            </a:r>
            <a:r>
              <a:rPr lang="en-US" sz="1800" u="sng" dirty="0" smtClean="0">
                <a:hlinkClick r:id="rId2"/>
              </a:rPr>
              <a:t>https</a:t>
            </a:r>
            <a:r>
              <a:rPr lang="en-US" sz="1800" u="sng" dirty="0">
                <a:hlinkClick r:id="rId2"/>
              </a:rPr>
              <a:t>://</a:t>
            </a:r>
            <a:r>
              <a:rPr lang="en-US" sz="1800" u="sng" dirty="0" smtClean="0">
                <a:hlinkClick r:id="rId2"/>
              </a:rPr>
              <a:t>narrativescience.com/Partners/Business-Intelligence/Microsoft-Power-BI</a:t>
            </a:r>
            <a:r>
              <a:rPr lang="en-US" sz="1800" u="sng" dirty="0" smtClean="0"/>
              <a:t>)</a:t>
            </a:r>
            <a:endParaRPr lang="fi-FI" sz="1400" dirty="0" smtClean="0"/>
          </a:p>
          <a:p>
            <a:r>
              <a:rPr lang="fi-FI" sz="1600" dirty="0" smtClean="0"/>
              <a:t>Import a </a:t>
            </a:r>
            <a:r>
              <a:rPr lang="fi-FI" sz="1600" dirty="0" err="1" smtClean="0"/>
              <a:t>custom</a:t>
            </a:r>
            <a:r>
              <a:rPr lang="fi-FI" sz="1600" dirty="0" smtClean="0"/>
              <a:t> </a:t>
            </a:r>
            <a:r>
              <a:rPr lang="fi-FI" sz="1600" dirty="0" err="1" smtClean="0"/>
              <a:t>visual</a:t>
            </a:r>
            <a:r>
              <a:rPr lang="fi-FI" sz="1600" dirty="0" smtClean="0"/>
              <a:t> (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1600" dirty="0" smtClean="0"/>
              <a:t> =&gt; . . . =&gt;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1600" dirty="0" smtClean="0"/>
              <a:t> =&gt; 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Narratives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 Business </a:t>
            </a:r>
            <a:r>
              <a:rPr lang="fi-FI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ntelligence</a:t>
            </a:r>
            <a:r>
              <a:rPr lang="fi-FI" sz="1600" dirty="0" smtClean="0"/>
              <a:t>)</a:t>
            </a:r>
          </a:p>
          <a:p>
            <a:r>
              <a:rPr lang="fi-FI" sz="1600" dirty="0" smtClean="0"/>
              <a:t>Drag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fi-FI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fi-FI" sz="1600" dirty="0" smtClean="0"/>
              <a:t> into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Dimensions</a:t>
            </a:r>
            <a:r>
              <a:rPr lang="fi-FI" sz="1600" dirty="0" smtClean="0"/>
              <a:t> and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contrade.Trade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(US$)</a:t>
            </a:r>
            <a:r>
              <a:rPr lang="fi-FI" sz="1600" dirty="0" smtClean="0"/>
              <a:t> into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38" y="42137"/>
            <a:ext cx="2947813" cy="1970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525" y="86106"/>
            <a:ext cx="2754902" cy="1926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87" y="1976765"/>
            <a:ext cx="3686299" cy="2597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278" y="4529431"/>
            <a:ext cx="4749844" cy="2213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6" y="4363556"/>
            <a:ext cx="4153988" cy="2328982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119353" y="5585806"/>
            <a:ext cx="809897" cy="362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/>
          <a:lstStyle/>
          <a:p>
            <a:r>
              <a:rPr lang="fi-FI" dirty="0" smtClean="0"/>
              <a:t>12.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validate</a:t>
            </a:r>
            <a:r>
              <a:rPr lang="fi-FI" dirty="0" smtClean="0"/>
              <a:t> </a:t>
            </a:r>
            <a:r>
              <a:rPr lang="fi-FI" dirty="0" err="1" smtClean="0"/>
              <a:t>narratives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Change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narrative</a:t>
            </a:r>
            <a:r>
              <a:rPr lang="fi-FI" sz="2000" dirty="0" smtClean="0"/>
              <a:t> </a:t>
            </a:r>
            <a:r>
              <a:rPr lang="fi-FI" sz="2000" dirty="0" err="1" smtClean="0"/>
              <a:t>format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Bullet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Verbosity</a:t>
            </a:r>
            <a:r>
              <a:rPr lang="fi-FI" sz="1600" dirty="0" smtClean="0"/>
              <a:t> =&gt;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Use</a:t>
            </a:r>
            <a:r>
              <a:rPr lang="fi-FI" sz="2000" dirty="0" smtClean="0"/>
              <a:t> Card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 smtClean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fi-FI" sz="2000" dirty="0" smtClean="0"/>
              <a:t>) to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smtClean="0"/>
              <a:t>176 </a:t>
            </a:r>
            <a:r>
              <a:rPr lang="fi-FI" sz="1600" dirty="0" err="1" smtClean="0"/>
              <a:t>entities</a:t>
            </a:r>
            <a:r>
              <a:rPr lang="fi-FI" sz="1600" dirty="0" smtClean="0"/>
              <a:t> (i.e.,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fi-FI" sz="1600" dirty="0" smtClean="0"/>
              <a:t>)</a:t>
            </a:r>
          </a:p>
          <a:p>
            <a:pPr lvl="1"/>
            <a:r>
              <a:rPr lang="fi-FI" sz="1600" dirty="0" smtClean="0"/>
              <a:t>176,9 </a:t>
            </a:r>
            <a:r>
              <a:rPr lang="fi-FI" sz="1600" dirty="0" err="1" smtClean="0"/>
              <a:t>trillion</a:t>
            </a:r>
            <a:r>
              <a:rPr lang="fi-FI" sz="1600" dirty="0" smtClean="0"/>
              <a:t> </a:t>
            </a:r>
          </a:p>
          <a:p>
            <a:r>
              <a:rPr lang="fi-FI" sz="2200" dirty="0" err="1" smtClean="0"/>
              <a:t>Use</a:t>
            </a:r>
            <a:r>
              <a:rPr lang="fi-FI" sz="2200" dirty="0" smtClean="0"/>
              <a:t> </a:t>
            </a:r>
            <a:r>
              <a:rPr lang="fi-FI" sz="2200" dirty="0" err="1" smtClean="0"/>
              <a:t>Matrix</a:t>
            </a:r>
            <a:r>
              <a:rPr lang="fi-FI" sz="2200" dirty="0" smtClean="0"/>
              <a:t> (</a:t>
            </a:r>
            <a:r>
              <a:rPr lang="fi-FI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200" dirty="0" smtClean="0"/>
              <a:t> =&gt; </a:t>
            </a:r>
            <a:r>
              <a:rPr lang="fi-FI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i-FI" sz="2200" dirty="0" smtClean="0"/>
              <a:t>) to </a:t>
            </a:r>
            <a:r>
              <a:rPr lang="fi-FI" sz="2200" dirty="0" err="1" smtClean="0"/>
              <a:t>validate</a:t>
            </a:r>
            <a:r>
              <a:rPr lang="fi-FI" sz="2200" dirty="0" smtClean="0"/>
              <a:t> </a:t>
            </a:r>
            <a:r>
              <a:rPr lang="fi-FI" sz="2200" dirty="0" err="1" smtClean="0"/>
              <a:t>the</a:t>
            </a:r>
            <a:r>
              <a:rPr lang="fi-FI" sz="2200" dirty="0" smtClean="0"/>
              <a:t> </a:t>
            </a:r>
            <a:r>
              <a:rPr lang="fi-FI" sz="2200" dirty="0" err="1" smtClean="0"/>
              <a:t>follows</a:t>
            </a:r>
            <a:r>
              <a:rPr lang="fi-FI" sz="2400" dirty="0" smtClean="0"/>
              <a:t>:</a:t>
            </a:r>
          </a:p>
          <a:p>
            <a:pPr lvl="1"/>
            <a:r>
              <a:rPr lang="fi-FI" sz="1600" dirty="0" err="1" smtClean="0"/>
              <a:t>Minimum</a:t>
            </a:r>
            <a:r>
              <a:rPr lang="fi-FI" sz="1600" dirty="0" smtClean="0"/>
              <a:t> </a:t>
            </a:r>
            <a:r>
              <a:rPr lang="fi-FI" sz="1600" dirty="0" err="1" smtClean="0"/>
              <a:t>value</a:t>
            </a:r>
            <a:r>
              <a:rPr lang="fi-FI" sz="1600" dirty="0" smtClean="0"/>
              <a:t> </a:t>
            </a:r>
          </a:p>
          <a:p>
            <a:pPr lvl="1"/>
            <a:r>
              <a:rPr lang="fi-FI" sz="1600" dirty="0" smtClean="0"/>
              <a:t>Maximum </a:t>
            </a:r>
            <a:r>
              <a:rPr lang="fi-FI" sz="1600" dirty="0" err="1" smtClean="0"/>
              <a:t>value</a:t>
            </a:r>
            <a:endParaRPr lang="fi-FI" sz="1600" dirty="0" smtClean="0"/>
          </a:p>
          <a:p>
            <a:r>
              <a:rPr lang="fi-FI" sz="2000" dirty="0" err="1" smtClean="0"/>
              <a:t>Calculate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Measure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/>
              <a:t>Difference</a:t>
            </a:r>
            <a:r>
              <a:rPr lang="fi-FI" sz="1600" dirty="0" smtClean="0"/>
              <a:t> (Maximum – </a:t>
            </a:r>
            <a:r>
              <a:rPr lang="fi-FI" sz="1600" dirty="0" err="1" smtClean="0"/>
              <a:t>Minimum</a:t>
            </a:r>
            <a:r>
              <a:rPr lang="fi-FI" sz="1600" dirty="0" smtClean="0"/>
              <a:t>)</a:t>
            </a:r>
          </a:p>
          <a:p>
            <a:pPr lvl="1"/>
            <a:r>
              <a:rPr lang="fi-FI" sz="1600" dirty="0" err="1" smtClean="0"/>
              <a:t>Average</a:t>
            </a:r>
            <a:r>
              <a:rPr lang="fi-FI" sz="1600" dirty="0" smtClean="0"/>
              <a:t> (Total / 176)</a:t>
            </a:r>
          </a:p>
          <a:p>
            <a:pPr marL="457200" lvl="1" indent="0">
              <a:buNone/>
            </a:pPr>
            <a:endParaRPr lang="fi-FI" sz="1600" dirty="0" smtClean="0"/>
          </a:p>
          <a:p>
            <a:pPr lvl="1"/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82" y="336566"/>
            <a:ext cx="2047875" cy="212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92" y="188323"/>
            <a:ext cx="3484243" cy="2514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42" y="2925305"/>
            <a:ext cx="5695950" cy="37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5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26" y="188323"/>
            <a:ext cx="5512526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13.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create</a:t>
            </a:r>
            <a:r>
              <a:rPr lang="fi-FI" sz="3600" dirty="0" smtClean="0"/>
              <a:t> </a:t>
            </a:r>
            <a:r>
              <a:rPr lang="fi-FI" sz="3600" dirty="0" err="1" smtClean="0"/>
              <a:t>conditional</a:t>
            </a:r>
            <a:r>
              <a:rPr lang="fi-FI" sz="3600" dirty="0" smtClean="0"/>
              <a:t> </a:t>
            </a:r>
            <a:r>
              <a:rPr lang="fi-FI" sz="3600" dirty="0" err="1" smtClean="0"/>
              <a:t>columns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11086"/>
            <a:ext cx="11258006" cy="482454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“The trade account describes the balance of foreign trade in goods in terms of exports and imports” (</a:t>
            </a:r>
            <a:r>
              <a:rPr lang="en-US" sz="2000" dirty="0" smtClean="0">
                <a:hlinkClick r:id="rId2"/>
              </a:rPr>
              <a:t>http://www.stat.fi/meta/kas/kauppatase_en.html</a:t>
            </a:r>
            <a:r>
              <a:rPr lang="en-US" sz="2000" dirty="0" smtClean="0"/>
              <a:t>). </a:t>
            </a:r>
          </a:p>
          <a:p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  <a:r>
              <a:rPr lang="en-US" sz="2000" dirty="0" smtClean="0"/>
              <a:t> is always positive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 describes is the value export or import one. Therefore, we have to create a new field in where we take the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 into the consideration.</a:t>
            </a:r>
          </a:p>
          <a:p>
            <a:r>
              <a:rPr lang="fi-FI" sz="2000" dirty="0" err="1" smtClean="0"/>
              <a:t>Create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pPr marL="0" indent="0">
              <a:buNone/>
            </a:pPr>
            <a:endParaRPr lang="fi-FI" sz="2000" dirty="0" smtClean="0"/>
          </a:p>
          <a:p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Narrative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r>
              <a:rPr lang="fi-FI" sz="2000" dirty="0" smtClean="0"/>
              <a:t> and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it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0362" y="3352800"/>
            <a:ext cx="1041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 = IF('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Flow]="import";'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Value (US$)]*-1; '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comtrade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'[Trade Value (US$)])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7" y="4111534"/>
            <a:ext cx="5210175" cy="232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45" y="4075354"/>
            <a:ext cx="5388701" cy="23602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74" y="270066"/>
            <a:ext cx="5901417" cy="11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14.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micro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280660" cy="5120244"/>
          </a:xfrm>
        </p:spPr>
        <p:txBody>
          <a:bodyPr>
            <a:normAutofit fontScale="85000" lnSpcReduction="1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demo </a:t>
            </a:r>
            <a:r>
              <a:rPr lang="fi-FI" sz="2000" dirty="0" smtClean="0">
                <a:hlinkClick r:id="rId2"/>
              </a:rPr>
              <a:t>https://cloud.vitara.co:8553/VitaraChartsPlayLive/servlet/mstrWeb</a:t>
            </a:r>
            <a:endParaRPr lang="fi-FI" sz="2000" dirty="0" smtClean="0"/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examples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3"/>
              </a:rPr>
              <a:t>http://modeladvisor.com/general_use/ms_office_tools/data_visualization_dashboard/microcharts_pro_edition/microcharts_pro_edition.htm</a:t>
            </a:r>
            <a:endParaRPr lang="fi-FI" sz="2000" dirty="0" smtClean="0"/>
          </a:p>
          <a:p>
            <a:r>
              <a:rPr lang="fi-FI" sz="2000" dirty="0" err="1" smtClean="0"/>
              <a:t>Review</a:t>
            </a:r>
            <a:r>
              <a:rPr lang="fi-FI" sz="2000" dirty="0"/>
              <a:t> </a:t>
            </a:r>
            <a:r>
              <a:rPr lang="fi-FI" sz="2000" i="1" dirty="0" err="1" smtClean="0"/>
              <a:t>Bullet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graph</a:t>
            </a:r>
            <a:r>
              <a:rPr lang="fi-FI" sz="2000" i="1" dirty="0" smtClean="0"/>
              <a:t> </a:t>
            </a:r>
            <a:r>
              <a:rPr lang="fi-FI" sz="2000" dirty="0" smtClean="0"/>
              <a:t>(</a:t>
            </a:r>
            <a:r>
              <a:rPr lang="fi-FI" sz="2000" dirty="0" smtClean="0">
                <a:hlinkClick r:id="rId4"/>
              </a:rPr>
              <a:t>https</a:t>
            </a:r>
            <a:r>
              <a:rPr lang="fi-FI" sz="2000" dirty="0">
                <a:hlinkClick r:id="rId4"/>
              </a:rPr>
              <a:t>://</a:t>
            </a:r>
            <a:r>
              <a:rPr lang="fi-FI" sz="2000" dirty="0" smtClean="0">
                <a:hlinkClick r:id="rId4"/>
              </a:rPr>
              <a:t>en.wikipedia.org/wiki/Bullet_graph</a:t>
            </a:r>
            <a:r>
              <a:rPr lang="fi-FI" sz="2000" dirty="0" smtClean="0"/>
              <a:t>)</a:t>
            </a:r>
          </a:p>
          <a:p>
            <a:pPr lvl="1"/>
            <a:r>
              <a:rPr lang="fi-FI" sz="1600" dirty="0" smtClean="0"/>
              <a:t>Stephen </a:t>
            </a:r>
            <a:r>
              <a:rPr lang="fi-FI" sz="1600" dirty="0" err="1" smtClean="0"/>
              <a:t>Few</a:t>
            </a:r>
            <a:r>
              <a:rPr lang="fi-FI" sz="1600" dirty="0" smtClean="0"/>
              <a:t> </a:t>
            </a:r>
            <a:r>
              <a:rPr lang="fi-FI" sz="1600" dirty="0" err="1" smtClean="0"/>
              <a:t>invented</a:t>
            </a:r>
            <a:r>
              <a:rPr lang="fi-FI" sz="1600" dirty="0" smtClean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bulled</a:t>
            </a:r>
            <a:r>
              <a:rPr lang="fi-FI" sz="1600" dirty="0" smtClean="0"/>
              <a:t> </a:t>
            </a:r>
            <a:r>
              <a:rPr lang="fi-FI" sz="1600" dirty="0" err="1" smtClean="0"/>
              <a:t>graph</a:t>
            </a:r>
            <a:r>
              <a:rPr lang="fi-FI" sz="1600" dirty="0" smtClean="0"/>
              <a:t> as a </a:t>
            </a:r>
            <a:r>
              <a:rPr lang="fi-FI" sz="1600" dirty="0" err="1" smtClean="0"/>
              <a:t>replacement</a:t>
            </a:r>
            <a:r>
              <a:rPr lang="fi-FI" sz="1600" dirty="0" smtClean="0"/>
              <a:t> for </a:t>
            </a:r>
            <a:r>
              <a:rPr lang="fi-FI" sz="1600" dirty="0" err="1" smtClean="0"/>
              <a:t>gauges</a:t>
            </a:r>
            <a:r>
              <a:rPr lang="fi-FI" sz="1600" dirty="0" smtClean="0"/>
              <a:t> and </a:t>
            </a:r>
            <a:r>
              <a:rPr lang="fi-FI" sz="1600" dirty="0" err="1" smtClean="0"/>
              <a:t>speedometers</a:t>
            </a:r>
            <a:r>
              <a:rPr lang="fi-FI" sz="1600" dirty="0" smtClean="0"/>
              <a:t>.</a:t>
            </a:r>
          </a:p>
          <a:p>
            <a:r>
              <a:rPr lang="fi-FI" sz="2000" dirty="0" smtClean="0"/>
              <a:t>Import a </a:t>
            </a:r>
            <a:r>
              <a:rPr lang="fi-FI" sz="2000" dirty="0" err="1" smtClean="0"/>
              <a:t>custom</a:t>
            </a:r>
            <a:r>
              <a:rPr lang="fi-FI" sz="2000" dirty="0" smtClean="0"/>
              <a:t> </a:t>
            </a:r>
            <a:r>
              <a:rPr lang="fi-FI" sz="2000" dirty="0" err="1" smtClean="0"/>
              <a:t>visual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 smtClean="0"/>
              <a:t> =&gt; . . .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 smtClean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2000" dirty="0" smtClean="0"/>
              <a:t>)</a:t>
            </a:r>
          </a:p>
          <a:p>
            <a:r>
              <a:rPr lang="fi-FI" sz="2000" dirty="0" smtClean="0"/>
              <a:t>Drag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contrade.Reporter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contrade.Year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contrade.Balanced</a:t>
            </a:r>
            <a:r>
              <a:rPr lang="fi-FI" sz="2000" dirty="0" smtClean="0"/>
              <a:t> into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r>
              <a:rPr lang="fi-FI" sz="2000" dirty="0" err="1" smtClean="0"/>
              <a:t>Illustrate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fields</a:t>
            </a:r>
            <a:r>
              <a:rPr lang="fi-FI" sz="2000" dirty="0" smtClean="0"/>
              <a:t> </a:t>
            </a:r>
            <a:r>
              <a:rPr lang="fi-FI" sz="2000" dirty="0" err="1" smtClean="0"/>
              <a:t>three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Trendline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smtClean="0"/>
              <a:t>Micro </a:t>
            </a:r>
            <a:r>
              <a:rPr lang="fi-FI" sz="2000" dirty="0" err="1" smtClean="0"/>
              <a:t>charts</a:t>
            </a:r>
            <a:r>
              <a:rPr lang="fi-FI" sz="2000" dirty="0" smtClean="0"/>
              <a:t> </a:t>
            </a:r>
            <a:r>
              <a:rPr lang="fi-FI" sz="2000" dirty="0" err="1" smtClean="0"/>
              <a:t>provide</a:t>
            </a:r>
            <a:r>
              <a:rPr lang="fi-FI" sz="2000" dirty="0" smtClean="0"/>
              <a:t> a </a:t>
            </a:r>
            <a:r>
              <a:rPr lang="fi-FI" sz="2000" dirty="0" err="1" smtClean="0"/>
              <a:t>rich</a:t>
            </a:r>
            <a:r>
              <a:rPr lang="fi-FI" sz="2000" dirty="0" smtClean="0"/>
              <a:t> </a:t>
            </a:r>
            <a:r>
              <a:rPr lang="fi-FI" sz="2000" dirty="0" err="1" smtClean="0"/>
              <a:t>display</a:t>
            </a:r>
            <a:r>
              <a:rPr lang="fi-FI" sz="2000" dirty="0" smtClean="0"/>
              <a:t> of </a:t>
            </a:r>
            <a:r>
              <a:rPr lang="fi-FI" sz="2000" dirty="0" err="1" smtClean="0"/>
              <a:t>performance</a:t>
            </a:r>
            <a:r>
              <a:rPr lang="fi-FI" sz="2000" dirty="0" smtClean="0"/>
              <a:t> </a:t>
            </a:r>
            <a:r>
              <a:rPr lang="fi-FI" sz="2000" dirty="0" err="1" smtClean="0"/>
              <a:t>figures</a:t>
            </a:r>
            <a:r>
              <a:rPr lang="fi-FI" sz="2000" dirty="0" smtClean="0"/>
              <a:t> in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smallest</a:t>
            </a:r>
            <a:r>
              <a:rPr lang="fi-FI" sz="2000" dirty="0" smtClean="0"/>
              <a:t> of </a:t>
            </a:r>
            <a:r>
              <a:rPr lang="fi-FI" sz="2000" dirty="0" err="1" smtClean="0"/>
              <a:t>spaces</a:t>
            </a:r>
            <a:r>
              <a:rPr lang="fi-FI" sz="2000" dirty="0" smtClean="0"/>
              <a:t>.</a:t>
            </a:r>
          </a:p>
          <a:p>
            <a:pPr marL="0" indent="0">
              <a:buNone/>
            </a:pP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42" y="188323"/>
            <a:ext cx="5952580" cy="867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452" y="2492553"/>
            <a:ext cx="6277384" cy="3145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335" y="1110620"/>
            <a:ext cx="3183800" cy="12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182810"/>
            <a:ext cx="5582195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15.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prepare</a:t>
            </a:r>
            <a:r>
              <a:rPr lang="fi-FI" sz="3600" dirty="0" smtClean="0"/>
              <a:t> </a:t>
            </a:r>
            <a:r>
              <a:rPr lang="fi-FI" sz="3600" dirty="0" err="1" smtClean="0"/>
              <a:t>datasets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4202197" cy="4948794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 smtClean="0"/>
              <a:t> </a:t>
            </a:r>
            <a:r>
              <a:rPr lang="fi-FI" sz="2000" dirty="0" err="1" smtClean="0"/>
              <a:t>commodities</a:t>
            </a:r>
            <a:r>
              <a:rPr lang="fi-FI" sz="2000" dirty="0" smtClean="0"/>
              <a:t> </a:t>
            </a:r>
            <a:r>
              <a:rPr lang="fi-FI" sz="2000" dirty="0" err="1" smtClean="0"/>
              <a:t>using</a:t>
            </a:r>
            <a:r>
              <a:rPr lang="fi-FI" sz="2000" dirty="0" smtClean="0"/>
              <a:t>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digits</a:t>
            </a:r>
            <a:r>
              <a:rPr lang="fi-FI" sz="2000" dirty="0" smtClean="0"/>
              <a:t> </a:t>
            </a:r>
            <a:r>
              <a:rPr lang="fi-FI" sz="2000" dirty="0" err="1" smtClean="0"/>
              <a:t>commondity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(</a:t>
            </a:r>
            <a:r>
              <a:rPr lang="fi-FI" sz="2000" dirty="0" err="1" smtClean="0"/>
              <a:t>there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not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77 and 98) into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five</a:t>
            </a:r>
            <a:r>
              <a:rPr lang="fi-FI" sz="2000" dirty="0" smtClean="0"/>
              <a:t> </a:t>
            </a:r>
            <a:r>
              <a:rPr lang="fi-FI" sz="2000" dirty="0" err="1" smtClean="0"/>
              <a:t>files</a:t>
            </a:r>
            <a:r>
              <a:rPr lang="fi-FI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Import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(1).csv</a:t>
            </a:r>
            <a:r>
              <a:rPr lang="en-US" sz="2000" dirty="0" smtClean="0"/>
              <a:t> –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(5).csv</a:t>
            </a:r>
            <a:r>
              <a:rPr lang="en-US" sz="2000" dirty="0" smtClean="0"/>
              <a:t> 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Data</a:t>
            </a:r>
            <a:r>
              <a:rPr lang="en-US" sz="2000" dirty="0" smtClean="0"/>
              <a:t> 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Text/CSV</a:t>
            </a:r>
            <a:r>
              <a:rPr lang="en-US" sz="2000" dirty="0" smtClean="0"/>
              <a:t>)</a:t>
            </a:r>
          </a:p>
          <a:p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Edit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i-FI" sz="2000" dirty="0" smtClean="0"/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</a:t>
            </a:r>
            <a:r>
              <a:rPr lang="en-US" sz="2000" dirty="0" smtClean="0"/>
              <a:t> –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 </a:t>
            </a:r>
            <a:r>
              <a:rPr lang="en-US" sz="2000" dirty="0" smtClean="0"/>
              <a:t>– leave the columns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Flow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 Code</a:t>
            </a:r>
            <a:r>
              <a:rPr lang="en-US" sz="2000" dirty="0" smtClean="0"/>
              <a:t>,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Reporter</a:t>
            </a:r>
            <a:r>
              <a:rPr lang="en-US" sz="2000" dirty="0" smtClean="0"/>
              <a:t>,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Commondity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  <a:r>
              <a:rPr lang="en-US" sz="2000" dirty="0" smtClean="0"/>
              <a:t>,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Commondity</a:t>
            </a:r>
            <a:r>
              <a:rPr lang="en-US" sz="2000" dirty="0" smtClean="0"/>
              <a:t>, and 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Trade Value (US$)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97" y="0"/>
            <a:ext cx="5517966" cy="2789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52" y="2837781"/>
            <a:ext cx="6202814" cy="320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243" y="3207337"/>
            <a:ext cx="2755875" cy="1668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163" y="5011336"/>
            <a:ext cx="6678103" cy="15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sz="3600" dirty="0" smtClean="0"/>
              <a:t>16.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append</a:t>
            </a:r>
            <a:r>
              <a:rPr lang="fi-FI" sz="3600" dirty="0" smtClean="0"/>
              <a:t> </a:t>
            </a:r>
            <a:r>
              <a:rPr lang="fi-FI" sz="3600" dirty="0" err="1" smtClean="0"/>
              <a:t>tables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2274277"/>
            <a:ext cx="4779498" cy="2958237"/>
          </a:xfrm>
        </p:spPr>
        <p:txBody>
          <a:bodyPr>
            <a:normAutofit fontScale="92500" lnSpcReduction="20000"/>
          </a:bodyPr>
          <a:lstStyle/>
          <a:p>
            <a:r>
              <a:rPr lang="fi-FI" sz="2000" dirty="0" err="1" smtClean="0"/>
              <a:t>Append</a:t>
            </a:r>
            <a:r>
              <a:rPr lang="fi-FI" sz="2000" dirty="0" smtClean="0"/>
              <a:t> </a:t>
            </a:r>
            <a:r>
              <a:rPr lang="fi-FI" sz="2000" dirty="0" err="1" smtClean="0"/>
              <a:t>tables</a:t>
            </a:r>
            <a:r>
              <a:rPr lang="fi-FI" sz="2000" dirty="0" smtClean="0"/>
              <a:t>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(1)</a:t>
            </a:r>
            <a:r>
              <a:rPr lang="en-US" sz="2000" dirty="0" smtClean="0"/>
              <a:t> – </a:t>
            </a:r>
            <a:r>
              <a:rPr lang="en-US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contrade</a:t>
            </a: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(5)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Editor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i-FI" sz="2000" dirty="0" smtClean="0"/>
              <a:t>)</a:t>
            </a:r>
            <a:endParaRPr lang="fi-FI" sz="20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changes</a:t>
            </a:r>
            <a:r>
              <a:rPr lang="fi-FI" sz="2000" dirty="0" smtClean="0"/>
              <a:t> </a:t>
            </a:r>
            <a:r>
              <a:rPr lang="fi-FI" sz="2000" dirty="0" err="1" smtClean="0"/>
              <a:t>by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fi-FI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Create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</a:t>
            </a:r>
            <a:r>
              <a:rPr lang="fi-FI" sz="2000" dirty="0" smtClean="0"/>
              <a:t> as </a:t>
            </a:r>
            <a:r>
              <a:rPr lang="fi-FI" sz="2000" dirty="0" err="1" smtClean="0"/>
              <a:t>follows</a:t>
            </a:r>
            <a:r>
              <a:rPr lang="fi-FI" sz="2000" dirty="0" smtClean="0"/>
              <a:t>:</a:t>
            </a:r>
          </a:p>
          <a:p>
            <a:endParaRPr lang="fi-FI" sz="2000" dirty="0"/>
          </a:p>
          <a:p>
            <a:endParaRPr lang="fi-FI" sz="2000" dirty="0" smtClean="0"/>
          </a:p>
          <a:p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endParaRPr lang="fi-FI" sz="20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9" y="188323"/>
            <a:ext cx="4988534" cy="2696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091" y="4018030"/>
            <a:ext cx="10456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Balanced commodity = IF('Append1'[Trade Flow]="import";'Append1'[Trade Value (US$)]*-1;'Append1'[Trade Value (US$)])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898" y="1097518"/>
            <a:ext cx="2085005" cy="2920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88" y="4326482"/>
            <a:ext cx="2315673" cy="24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450" y="223157"/>
            <a:ext cx="5721464" cy="1325563"/>
          </a:xfrm>
        </p:spPr>
        <p:txBody>
          <a:bodyPr>
            <a:noAutofit/>
          </a:bodyPr>
          <a:lstStyle/>
          <a:p>
            <a:r>
              <a:rPr lang="fi-FI" sz="3600" dirty="0" smtClean="0"/>
              <a:t>17. </a:t>
            </a:r>
            <a:r>
              <a:rPr lang="fi-FI" sz="3600" dirty="0" err="1" smtClean="0"/>
              <a:t>Learn</a:t>
            </a:r>
            <a:r>
              <a:rPr lang="fi-FI" sz="3600" dirty="0" smtClean="0"/>
              <a:t> to </a:t>
            </a:r>
            <a:r>
              <a:rPr lang="fi-FI" sz="3600" dirty="0" err="1" smtClean="0"/>
              <a:t>make</a:t>
            </a:r>
            <a:r>
              <a:rPr lang="fi-FI" sz="3600" dirty="0" smtClean="0"/>
              <a:t> data </a:t>
            </a:r>
            <a:r>
              <a:rPr lang="fi-FI" sz="3600" dirty="0" err="1" smtClean="0"/>
              <a:t>model</a:t>
            </a:r>
            <a:r>
              <a:rPr lang="fi-FI" sz="3600" dirty="0" smtClean="0"/>
              <a:t> </a:t>
            </a:r>
            <a:r>
              <a:rPr lang="fi-FI" sz="3600" dirty="0" err="1" smtClean="0"/>
              <a:t>within</a:t>
            </a:r>
            <a:r>
              <a:rPr lang="fi-FI" sz="3600" dirty="0" smtClean="0"/>
              <a:t> Power BI Desktop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665" y="1699846"/>
            <a:ext cx="4779498" cy="4607169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When</a:t>
            </a:r>
            <a:r>
              <a:rPr lang="fi-FI" sz="2000" dirty="0" smtClean="0"/>
              <a:t>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2000" dirty="0" smtClean="0"/>
              <a:t>, </a:t>
            </a:r>
            <a:r>
              <a:rPr lang="fi-FI" sz="2000" dirty="0" err="1" smtClean="0"/>
              <a:t>then</a:t>
            </a:r>
            <a:r>
              <a:rPr lang="fi-FI" sz="2000" dirty="0" smtClean="0"/>
              <a:t>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realized</a:t>
            </a:r>
            <a:r>
              <a:rPr lang="fi-FI" sz="2000" dirty="0" smtClean="0"/>
              <a:t> </a:t>
            </a:r>
            <a:r>
              <a:rPr lang="fi-FI" sz="2000" dirty="0" err="1" smtClean="0"/>
              <a:t>that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dirty="0" smtClean="0"/>
              <a:t> </a:t>
            </a:r>
            <a:r>
              <a:rPr lang="fi-FI" sz="2000" dirty="0" err="1" smtClean="0"/>
              <a:t>can</a:t>
            </a:r>
            <a:r>
              <a:rPr lang="fi-FI" sz="2000" dirty="0" smtClean="0"/>
              <a:t> </a:t>
            </a:r>
            <a:r>
              <a:rPr lang="fi-FI" sz="2000" dirty="0" err="1" smtClean="0"/>
              <a:t>vary</a:t>
            </a:r>
            <a:r>
              <a:rPr lang="fi-FI" sz="2000" dirty="0" smtClean="0"/>
              <a:t> (i.e.,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commodity</a:t>
            </a:r>
            <a:r>
              <a:rPr lang="fi-FI" sz="2000" dirty="0" smtClean="0"/>
              <a:t> </a:t>
            </a:r>
            <a:r>
              <a:rPr lang="fi-FI" sz="2000" dirty="0" err="1" smtClean="0"/>
              <a:t>has</a:t>
            </a:r>
            <a:r>
              <a:rPr lang="fi-FI" sz="2000" dirty="0" smtClean="0"/>
              <a:t> </a:t>
            </a:r>
            <a:r>
              <a:rPr lang="fi-FI" sz="2000" dirty="0" err="1" smtClean="0"/>
              <a:t>one</a:t>
            </a:r>
            <a:r>
              <a:rPr lang="fi-FI" sz="2000" dirty="0" smtClean="0"/>
              <a:t> </a:t>
            </a:r>
            <a:r>
              <a:rPr lang="fi-FI" sz="2000" dirty="0" err="1" smtClean="0"/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but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descriptions</a:t>
            </a:r>
            <a:r>
              <a:rPr lang="fi-FI" sz="2000" dirty="0" smtClean="0"/>
              <a:t> </a:t>
            </a:r>
            <a:r>
              <a:rPr lang="fi-FI" sz="2000" dirty="0" err="1" smtClean="0"/>
              <a:t>differ</a:t>
            </a:r>
            <a:r>
              <a:rPr lang="fi-FI" sz="2000" dirty="0" smtClean="0"/>
              <a:t>). </a:t>
            </a:r>
            <a:r>
              <a:rPr lang="fi-FI" sz="2000" dirty="0" err="1" smtClean="0"/>
              <a:t>Therefore</a:t>
            </a:r>
            <a:r>
              <a:rPr lang="fi-FI" sz="2000" dirty="0" smtClean="0"/>
              <a:t>, </a:t>
            </a:r>
            <a:r>
              <a:rPr lang="fi-FI" sz="2000" dirty="0" err="1" smtClean="0"/>
              <a:t>we</a:t>
            </a:r>
            <a:r>
              <a:rPr lang="fi-FI" sz="2000" dirty="0" smtClean="0"/>
              <a:t> </a:t>
            </a:r>
            <a:r>
              <a:rPr lang="fi-FI" sz="2000" dirty="0" err="1" smtClean="0"/>
              <a:t>have</a:t>
            </a:r>
            <a:r>
              <a:rPr lang="fi-FI" sz="2000" dirty="0" smtClean="0"/>
              <a:t> to </a:t>
            </a:r>
            <a:r>
              <a:rPr lang="fi-FI" sz="2000" dirty="0" err="1" smtClean="0"/>
              <a:t>map</a:t>
            </a:r>
            <a:r>
              <a:rPr lang="fi-FI" sz="2000" dirty="0" smtClean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dimension </a:t>
            </a:r>
            <a:r>
              <a:rPr lang="fi-FI" sz="2000" dirty="0" err="1" smtClean="0"/>
              <a:t>table</a:t>
            </a:r>
            <a:r>
              <a:rPr lang="fi-FI" sz="2000" dirty="0" smtClean="0"/>
              <a:t> in </a:t>
            </a:r>
            <a:r>
              <a:rPr lang="fi-FI" sz="2000" dirty="0" err="1" smtClean="0"/>
              <a:t>where</a:t>
            </a:r>
            <a:r>
              <a:rPr lang="fi-FI" sz="2000" dirty="0" smtClean="0"/>
              <a:t> </a:t>
            </a:r>
            <a:r>
              <a:rPr lang="fi-FI" sz="2000" dirty="0" err="1" smtClean="0"/>
              <a:t>each</a:t>
            </a:r>
            <a:r>
              <a:rPr lang="fi-FI" sz="2000" dirty="0" smtClean="0"/>
              <a:t> </a:t>
            </a:r>
            <a:r>
              <a:rPr lang="fi-FI" sz="2000" dirty="0" err="1" smtClean="0"/>
              <a:t>code</a:t>
            </a:r>
            <a:r>
              <a:rPr lang="fi-FI" sz="2000" dirty="0" smtClean="0"/>
              <a:t> </a:t>
            </a:r>
            <a:r>
              <a:rPr lang="fi-FI" sz="2000" dirty="0" err="1" smtClean="0"/>
              <a:t>has</a:t>
            </a:r>
            <a:r>
              <a:rPr lang="fi-FI" sz="2000" dirty="0" smtClean="0"/>
              <a:t> </a:t>
            </a:r>
            <a:r>
              <a:rPr lang="fi-FI" sz="2000" dirty="0" err="1" smtClean="0"/>
              <a:t>only</a:t>
            </a:r>
            <a:r>
              <a:rPr lang="fi-FI" sz="2000" dirty="0" smtClean="0"/>
              <a:t> </a:t>
            </a:r>
            <a:r>
              <a:rPr lang="fi-FI" sz="2000" dirty="0" err="1" smtClean="0"/>
              <a:t>one</a:t>
            </a:r>
            <a:r>
              <a:rPr lang="fi-FI" sz="2000" dirty="0" smtClean="0"/>
              <a:t> </a:t>
            </a:r>
            <a:r>
              <a:rPr lang="fi-FI" sz="2000" dirty="0" err="1" smtClean="0"/>
              <a:t>description</a:t>
            </a:r>
            <a:r>
              <a:rPr lang="fi-FI" sz="2000" dirty="0" smtClean="0"/>
              <a:t>.</a:t>
            </a:r>
          </a:p>
          <a:p>
            <a:r>
              <a:rPr lang="fi-FI" sz="2000" dirty="0" err="1" smtClean="0"/>
              <a:t>Download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commondity</a:t>
            </a:r>
            <a:r>
              <a:rPr lang="fi-FI" sz="2000" dirty="0" smtClean="0"/>
              <a:t> </a:t>
            </a:r>
            <a:r>
              <a:rPr lang="fi-FI" sz="2000" dirty="0" err="1" smtClean="0"/>
              <a:t>codes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http://unstats.un.org/unsd/tradekb/Attachment439.aspx?AttachmentType=1</a:t>
            </a:r>
            <a:endParaRPr lang="fi-FI" sz="2000" dirty="0" smtClean="0"/>
          </a:p>
          <a:p>
            <a:pPr lvl="1"/>
            <a:r>
              <a:rPr lang="fi-FI" sz="1600" dirty="0" err="1" smtClean="0"/>
              <a:t>Modify</a:t>
            </a:r>
            <a:r>
              <a:rPr lang="fi-FI" sz="1600" dirty="0" smtClean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sheet</a:t>
            </a:r>
            <a:r>
              <a:rPr lang="fi-FI" sz="1600" dirty="0" smtClean="0"/>
              <a:t> </a:t>
            </a:r>
            <a:r>
              <a:rPr lang="fi-FI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</a:t>
            </a:r>
            <a:r>
              <a:rPr lang="fi-FI" sz="1600" dirty="0" smtClean="0"/>
              <a:t> – </a:t>
            </a:r>
            <a:r>
              <a:rPr lang="fi-FI" sz="1600" dirty="0" err="1" smtClean="0"/>
              <a:t>leave</a:t>
            </a:r>
            <a:r>
              <a:rPr lang="fi-FI" sz="1600" dirty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rows</a:t>
            </a:r>
            <a:r>
              <a:rPr lang="fi-FI" sz="1600" dirty="0" smtClean="0"/>
              <a:t> in </a:t>
            </a:r>
            <a:r>
              <a:rPr lang="fi-FI" sz="1600" dirty="0" err="1" smtClean="0"/>
              <a:t>where</a:t>
            </a:r>
            <a:r>
              <a:rPr lang="fi-FI" sz="1600" dirty="0" smtClean="0"/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</a:t>
            </a:r>
            <a:r>
              <a:rPr lang="fi-FI" sz="1600" dirty="0" smtClean="0"/>
              <a:t> is HO and </a:t>
            </a:r>
            <a:r>
              <a:rPr lang="fi-FI" sz="1600" dirty="0" err="1" smtClean="0"/>
              <a:t>change</a:t>
            </a:r>
            <a:r>
              <a:rPr lang="fi-FI" sz="1600" dirty="0" smtClean="0"/>
              <a:t> </a:t>
            </a:r>
            <a:r>
              <a:rPr lang="fi-FI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i-FI" sz="1600" dirty="0" smtClean="0"/>
              <a:t> </a:t>
            </a:r>
            <a:r>
              <a:rPr lang="fi-FI" sz="1600" dirty="0" err="1" smtClean="0"/>
              <a:t>from</a:t>
            </a:r>
            <a:r>
              <a:rPr lang="fi-FI" sz="1600" dirty="0" smtClean="0"/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600" dirty="0" smtClean="0"/>
              <a:t> to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Whole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endParaRPr lang="fi-FI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Relationships</a:t>
            </a:r>
            <a:r>
              <a:rPr lang="fi-FI" sz="2000" dirty="0" smtClean="0"/>
              <a:t> and </a:t>
            </a:r>
            <a:r>
              <a:rPr lang="fi-FI" sz="2000" dirty="0" err="1" smtClean="0"/>
              <a:t>connect</a:t>
            </a:r>
            <a:r>
              <a:rPr lang="fi-FI" sz="2000" dirty="0" smtClean="0"/>
              <a:t>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2017-06-13.Code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Append1.Commondity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endParaRPr lang="fi-FI" sz="20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59" y="358369"/>
            <a:ext cx="5966681" cy="2194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316" y="1957754"/>
            <a:ext cx="2568923" cy="45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How to </a:t>
            </a:r>
            <a:r>
              <a:rPr lang="fi-FI" dirty="0" err="1" smtClean="0"/>
              <a:t>interpret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exercises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73688"/>
          </a:xfrm>
        </p:spPr>
        <p:txBody>
          <a:bodyPr>
            <a:normAutofit/>
          </a:bodyPr>
          <a:lstStyle/>
          <a:p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snipped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quide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constant width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(i.e., courier font) used to refer program elements such as commands, data types, function names and packages.</a:t>
            </a:r>
          </a:p>
          <a:p>
            <a:pPr lvl="1"/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constant width bold and italic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commands or other text that should be typed literally or replaced with user-supplied values or by values that are determined (e.g., selected) by context</a:t>
            </a:r>
          </a:p>
          <a:p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descriptions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9" y="4992063"/>
            <a:ext cx="3738465" cy="17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19" y="147795"/>
            <a:ext cx="6905844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18.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apply</a:t>
            </a:r>
            <a:r>
              <a:rPr lang="fi-FI" dirty="0" smtClean="0"/>
              <a:t> data </a:t>
            </a:r>
            <a:r>
              <a:rPr lang="fi-FI" dirty="0" err="1" smtClean="0"/>
              <a:t>model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63" y="1711569"/>
            <a:ext cx="5005975" cy="4935416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Compara</a:t>
            </a:r>
            <a:r>
              <a:rPr lang="fi-FI" sz="2000" dirty="0" smtClean="0"/>
              <a:t>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microcharts</a:t>
            </a:r>
            <a:r>
              <a:rPr lang="fi-FI" sz="2000" dirty="0" smtClean="0"/>
              <a:t> (i.e.,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VitaraCharts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fi-FI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MicroChart</a:t>
            </a:r>
            <a:r>
              <a:rPr lang="fi-FI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i-FI" sz="1600" dirty="0"/>
          </a:p>
          <a:p>
            <a:pPr lvl="1"/>
            <a:r>
              <a:rPr lang="fi-FI" sz="2000" dirty="0" smtClean="0"/>
              <a:t>Drag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Append1.Commondity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Append1.Year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Append1.Balanced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lvl="1"/>
            <a:r>
              <a:rPr lang="fi-FI" sz="2000" dirty="0" smtClean="0"/>
              <a:t>Drag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2017-06-13.Description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Append1.Year</a:t>
            </a:r>
            <a:r>
              <a:rPr lang="fi-FI" sz="2000" dirty="0" smtClean="0"/>
              <a:t> into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Trend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By, 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Append1.Balanced 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commodity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into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fi-FI" sz="20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3" y="1399401"/>
            <a:ext cx="6920310" cy="4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4993358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19.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find</a:t>
            </a:r>
            <a:r>
              <a:rPr lang="fi-FI" dirty="0" smtClean="0"/>
              <a:t> </a:t>
            </a:r>
            <a:r>
              <a:rPr lang="fi-FI" dirty="0" err="1" smtClean="0"/>
              <a:t>answers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filters</a:t>
            </a:r>
            <a:r>
              <a:rPr lang="fi-FI" dirty="0" smtClean="0"/>
              <a:t> in 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40" y="1798655"/>
            <a:ext cx="4779498" cy="4375722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https://comtrade.un.org/labs/dit-trade-vis/</a:t>
            </a:r>
            <a:endParaRPr lang="fi-FI" sz="2000" dirty="0" smtClean="0"/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3"/>
              </a:rPr>
              <a:t>https://comtrade.un.org/labs/data-explorer/</a:t>
            </a:r>
            <a:endParaRPr lang="fi-FI" sz="2000" dirty="0"/>
          </a:p>
          <a:p>
            <a:r>
              <a:rPr lang="fi-FI" sz="2000" dirty="0" err="1" smtClean="0"/>
              <a:t>Learn</a:t>
            </a:r>
            <a:r>
              <a:rPr lang="fi-FI" sz="2000" dirty="0" smtClean="0"/>
              <a:t> to </a:t>
            </a:r>
            <a:r>
              <a:rPr lang="fi-FI" sz="2000" dirty="0" err="1" smtClean="0"/>
              <a:t>use</a:t>
            </a:r>
            <a:r>
              <a:rPr lang="fi-FI" sz="2000" dirty="0" smtClean="0"/>
              <a:t> </a:t>
            </a:r>
            <a:r>
              <a:rPr lang="fi-FI" sz="2000" dirty="0" err="1" smtClean="0"/>
              <a:t>filters</a:t>
            </a:r>
            <a:r>
              <a:rPr lang="fi-FI" sz="2000" dirty="0" smtClean="0"/>
              <a:t>/</a:t>
            </a:r>
            <a:r>
              <a:rPr lang="fi-FI" sz="2000" dirty="0" err="1" smtClean="0"/>
              <a:t>slicers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Enlighten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lang="fi-FI" sz="2000" dirty="0" smtClean="0"/>
              <a:t>,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000" dirty="0" smtClean="0"/>
              <a:t>) and </a:t>
            </a:r>
            <a:r>
              <a:rPr lang="fi-FI" sz="2000" dirty="0" err="1" smtClean="0"/>
              <a:t>bar</a:t>
            </a:r>
            <a:r>
              <a:rPr lang="fi-FI" sz="2000" dirty="0" smtClean="0"/>
              <a:t> </a:t>
            </a:r>
            <a:r>
              <a:rPr lang="fi-FI" sz="2000" dirty="0" err="1" smtClean="0"/>
              <a:t>charts</a:t>
            </a:r>
            <a:r>
              <a:rPr lang="fi-FI" sz="2000" dirty="0" smtClean="0"/>
              <a:t> (</a:t>
            </a:r>
            <a:r>
              <a:rPr lang="fi-FI" sz="2000" dirty="0" err="1" smtClean="0"/>
              <a:t>Horizontal</a:t>
            </a:r>
            <a:r>
              <a:rPr lang="fi-FI" sz="2000" dirty="0" smtClean="0"/>
              <a:t> Bar –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Stacked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2000" dirty="0" smtClean="0"/>
              <a:t>). </a:t>
            </a:r>
            <a:r>
              <a:rPr lang="fi-FI" sz="2000" dirty="0" err="1" smtClean="0"/>
              <a:t>Try</a:t>
            </a:r>
            <a:r>
              <a:rPr lang="fi-FI" sz="2000" dirty="0" smtClean="0"/>
              <a:t>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out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answers</a:t>
            </a:r>
            <a:r>
              <a:rPr lang="fi-FI" sz="2000" dirty="0" smtClean="0"/>
              <a:t> to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following</a:t>
            </a:r>
            <a:r>
              <a:rPr lang="fi-FI" sz="2000" dirty="0" smtClean="0"/>
              <a:t> </a:t>
            </a:r>
            <a:r>
              <a:rPr lang="fi-FI" sz="2000" dirty="0" err="1" smtClean="0"/>
              <a:t>questions</a:t>
            </a:r>
            <a:r>
              <a:rPr lang="fi-FI" sz="2000" dirty="0" smtClean="0"/>
              <a:t>:</a:t>
            </a:r>
          </a:p>
          <a:p>
            <a:pPr lvl="1"/>
            <a:r>
              <a:rPr lang="fi-FI" sz="1600" dirty="0" err="1" smtClean="0"/>
              <a:t>What</a:t>
            </a:r>
            <a:r>
              <a:rPr lang="fi-FI" sz="1600" dirty="0" smtClean="0"/>
              <a:t> </a:t>
            </a:r>
            <a:r>
              <a:rPr lang="fi-FI" sz="1600" dirty="0" err="1" smtClean="0"/>
              <a:t>are</a:t>
            </a:r>
            <a:r>
              <a:rPr lang="fi-FI" sz="1600" dirty="0" smtClean="0"/>
              <a:t> top 10 </a:t>
            </a:r>
            <a:r>
              <a:rPr lang="fi-FI" sz="1600" dirty="0" err="1" smtClean="0"/>
              <a:t>export</a:t>
            </a:r>
            <a:r>
              <a:rPr lang="fi-FI" sz="1600" dirty="0" smtClean="0"/>
              <a:t> </a:t>
            </a:r>
            <a:r>
              <a:rPr lang="fi-FI" sz="1600" dirty="0" err="1" smtClean="0"/>
              <a:t>commodities</a:t>
            </a:r>
            <a:r>
              <a:rPr lang="fi-FI" sz="1600" dirty="0" smtClean="0"/>
              <a:t> in Finland?</a:t>
            </a:r>
          </a:p>
          <a:p>
            <a:pPr lvl="1"/>
            <a:r>
              <a:rPr lang="fi-FI" sz="1600" dirty="0" err="1" smtClean="0"/>
              <a:t>What</a:t>
            </a:r>
            <a:r>
              <a:rPr lang="fi-FI" sz="1600" dirty="0" smtClean="0"/>
              <a:t> </a:t>
            </a:r>
            <a:r>
              <a:rPr lang="fi-FI" sz="1600" dirty="0" err="1" smtClean="0"/>
              <a:t>are</a:t>
            </a:r>
            <a:r>
              <a:rPr lang="fi-FI" sz="1600" dirty="0" smtClean="0"/>
              <a:t> </a:t>
            </a:r>
            <a:r>
              <a:rPr lang="fi-FI" sz="1600" dirty="0" err="1" smtClean="0"/>
              <a:t>bottom</a:t>
            </a:r>
            <a:r>
              <a:rPr lang="fi-FI" sz="1600" dirty="0" smtClean="0"/>
              <a:t> 10 import </a:t>
            </a:r>
            <a:r>
              <a:rPr lang="fi-FI" sz="1600" dirty="0" err="1" smtClean="0"/>
              <a:t>commodities</a:t>
            </a:r>
            <a:r>
              <a:rPr lang="fi-FI" sz="1600" dirty="0" smtClean="0"/>
              <a:t> in Finland?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06" y="89673"/>
            <a:ext cx="6289766" cy="1131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806" y="2534128"/>
            <a:ext cx="6643463" cy="411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298" y="1122835"/>
            <a:ext cx="5848760" cy="14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20.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read</a:t>
            </a:r>
            <a:r>
              <a:rPr lang="fi-FI" dirty="0" smtClean="0"/>
              <a:t> data </a:t>
            </a:r>
            <a:r>
              <a:rPr lang="fi-FI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665" y="1699846"/>
            <a:ext cx="4779498" cy="4607169"/>
          </a:xfrm>
        </p:spPr>
        <p:txBody>
          <a:bodyPr>
            <a:normAutofit/>
          </a:bodyPr>
          <a:lstStyle/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31" y="403646"/>
            <a:ext cx="5677169" cy="284341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99846"/>
            <a:ext cx="5166360" cy="2889683"/>
          </a:xfrm>
        </p:spPr>
        <p:txBody>
          <a:bodyPr>
            <a:normAutofit/>
          </a:bodyPr>
          <a:lstStyle/>
          <a:p>
            <a:r>
              <a:rPr lang="fi-FI" sz="2000" dirty="0" err="1" smtClean="0"/>
              <a:t>There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eight</a:t>
            </a:r>
            <a:r>
              <a:rPr lang="fi-FI" sz="2000" dirty="0" smtClean="0"/>
              <a:t> </a:t>
            </a:r>
            <a:r>
              <a:rPr lang="fi-FI" sz="2000" dirty="0" err="1" smtClean="0"/>
              <a:t>samples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data </a:t>
            </a:r>
            <a:r>
              <a:rPr lang="fi-FI" sz="2000" dirty="0" err="1" smtClean="0"/>
              <a:t>model</a:t>
            </a:r>
            <a:r>
              <a:rPr lang="fi-FI" sz="2000" dirty="0" smtClean="0"/>
              <a:t> of </a:t>
            </a:r>
            <a:r>
              <a:rPr lang="fi-FI" sz="2000" dirty="0" err="1" smtClean="0"/>
              <a:t>which</a:t>
            </a:r>
            <a:r>
              <a:rPr lang="fi-FI" sz="2000" dirty="0" smtClean="0"/>
              <a:t> </a:t>
            </a:r>
            <a:r>
              <a:rPr lang="fi-FI" sz="2000" dirty="0" err="1" smtClean="0"/>
              <a:t>illustrate</a:t>
            </a:r>
            <a:r>
              <a:rPr lang="fi-FI" sz="2000" dirty="0" smtClean="0"/>
              <a:t> </a:t>
            </a:r>
            <a:r>
              <a:rPr lang="fi-FI" sz="2000" dirty="0" err="1" smtClean="0"/>
              <a:t>relationships</a:t>
            </a:r>
            <a:r>
              <a:rPr lang="fi-FI" sz="2000" dirty="0" smtClean="0"/>
              <a:t> </a:t>
            </a:r>
            <a:r>
              <a:rPr lang="fi-FI" sz="2000" dirty="0" err="1" smtClean="0"/>
              <a:t>between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fact</a:t>
            </a:r>
            <a:r>
              <a:rPr lang="fi-FI" sz="2000" dirty="0" smtClean="0"/>
              <a:t> </a:t>
            </a:r>
            <a:r>
              <a:rPr lang="fi-FI" sz="2000" dirty="0" err="1" smtClean="0"/>
              <a:t>tables</a:t>
            </a:r>
            <a:r>
              <a:rPr lang="fi-FI" sz="2000" dirty="0" smtClean="0"/>
              <a:t> and </a:t>
            </a:r>
            <a:r>
              <a:rPr lang="fi-FI" sz="2000" dirty="0" err="1" smtClean="0"/>
              <a:t>dimensions</a:t>
            </a:r>
            <a:r>
              <a:rPr lang="fi-FI" sz="2000" dirty="0" smtClean="0"/>
              <a:t> </a:t>
            </a:r>
            <a:r>
              <a:rPr lang="fi-FI" sz="2000" dirty="0" err="1" smtClean="0"/>
              <a:t>ones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3"/>
              </a:rPr>
              <a:t>https</a:t>
            </a:r>
            <a:r>
              <a:rPr lang="fi-FI" sz="2000" dirty="0">
                <a:hlinkClick r:id="rId3"/>
              </a:rPr>
              <a:t>://powerbi.microsoft.com/en-us/documentation/powerbi-sample-datasets</a:t>
            </a:r>
            <a:r>
              <a:rPr lang="fi-FI" sz="2000" dirty="0" smtClean="0">
                <a:hlinkClick r:id="rId3"/>
              </a:rPr>
              <a:t>/</a:t>
            </a:r>
            <a:r>
              <a:rPr lang="fi-FI" sz="2000" dirty="0" smtClean="0"/>
              <a:t>)</a:t>
            </a:r>
          </a:p>
          <a:p>
            <a:r>
              <a:rPr lang="fi-FI" sz="2000" dirty="0" smtClean="0"/>
              <a:t>Select </a:t>
            </a:r>
            <a:r>
              <a:rPr lang="fi-FI" sz="2000" dirty="0" err="1" smtClean="0"/>
              <a:t>two</a:t>
            </a:r>
            <a:r>
              <a:rPr lang="fi-FI" sz="2000" dirty="0" smtClean="0"/>
              <a:t> </a:t>
            </a:r>
            <a:r>
              <a:rPr lang="fi-FI" sz="2000" dirty="0" err="1" smtClean="0"/>
              <a:t>or</a:t>
            </a:r>
            <a:r>
              <a:rPr lang="fi-FI" sz="2000" dirty="0" smtClean="0"/>
              <a:t> </a:t>
            </a:r>
            <a:r>
              <a:rPr lang="fi-FI" sz="2000" dirty="0" err="1" smtClean="0"/>
              <a:t>more</a:t>
            </a:r>
            <a:r>
              <a:rPr lang="fi-FI" sz="2000" dirty="0" smtClean="0"/>
              <a:t> </a:t>
            </a:r>
            <a:r>
              <a:rPr lang="fi-FI" sz="2000" dirty="0" err="1" smtClean="0"/>
              <a:t>datasets</a:t>
            </a:r>
            <a:r>
              <a:rPr lang="fi-FI" sz="2000" dirty="0" smtClean="0"/>
              <a:t> and </a:t>
            </a:r>
            <a:r>
              <a:rPr lang="fi-FI" sz="2000" dirty="0" err="1" smtClean="0"/>
              <a:t>figure</a:t>
            </a:r>
            <a:r>
              <a:rPr lang="fi-FI" sz="2000" dirty="0" smtClean="0"/>
              <a:t> out </a:t>
            </a:r>
            <a:r>
              <a:rPr lang="fi-FI" sz="2000" dirty="0" err="1" smtClean="0"/>
              <a:t>the</a:t>
            </a:r>
            <a:r>
              <a:rPr lang="fi-FI" sz="2000" dirty="0" smtClean="0"/>
              <a:t> data </a:t>
            </a:r>
            <a:r>
              <a:rPr lang="fi-FI" sz="2000" dirty="0" err="1" smtClean="0"/>
              <a:t>model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PowerPivot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Diagram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fi-FI" sz="2000" dirty="0" smtClean="0"/>
              <a:t>) and </a:t>
            </a:r>
            <a:r>
              <a:rPr lang="fi-FI" sz="2000" dirty="0" err="1" smtClean="0"/>
              <a:t>relationships</a:t>
            </a:r>
            <a:r>
              <a:rPr lang="fi-FI" sz="2000" dirty="0" smtClean="0"/>
              <a:t> (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Design</a:t>
            </a:r>
            <a:r>
              <a:rPr lang="fi-FI" sz="2000" dirty="0" smtClean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Relationships</a:t>
            </a:r>
            <a:r>
              <a:rPr lang="fi-FI" sz="2000" dirty="0" smtClean="0"/>
              <a:t>)</a:t>
            </a:r>
          </a:p>
          <a:p>
            <a:pPr lvl="1"/>
            <a:endParaRPr lang="fi-FI" sz="1600" dirty="0" smtClean="0"/>
          </a:p>
          <a:p>
            <a:endParaRPr lang="fi-FI" sz="2000" dirty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84" y="3622310"/>
            <a:ext cx="5317756" cy="2836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94" y="4589529"/>
            <a:ext cx="4636994" cy="20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8325341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21. </a:t>
            </a:r>
            <a:r>
              <a:rPr lang="fi-FI" dirty="0" err="1" smtClean="0"/>
              <a:t>Learn</a:t>
            </a:r>
            <a:r>
              <a:rPr lang="fi-FI" dirty="0" smtClean="0"/>
              <a:t> R </a:t>
            </a:r>
            <a:r>
              <a:rPr lang="fi-FI" dirty="0" err="1" smtClean="0"/>
              <a:t>within</a:t>
            </a:r>
            <a:r>
              <a:rPr lang="fi-FI" dirty="0" smtClean="0"/>
              <a:t> R </a:t>
            </a:r>
            <a:r>
              <a:rPr lang="fi-FI" dirty="0" err="1" smtClean="0"/>
              <a:t>visualisations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Power BI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816072"/>
            <a:ext cx="6374621" cy="441627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“R </a:t>
            </a:r>
            <a:r>
              <a:rPr lang="en-US" dirty="0"/>
              <a:t>visuals that are created in </a:t>
            </a:r>
            <a:r>
              <a:rPr lang="en-US" b="1" dirty="0"/>
              <a:t>Power BI Desktop</a:t>
            </a:r>
            <a:r>
              <a:rPr lang="en-US" dirty="0"/>
              <a:t>, and then published to the Power BI service, for the most part behave like any other visual in the Power BI service” (</a:t>
            </a:r>
            <a:r>
              <a:rPr lang="en-US" dirty="0">
                <a:hlinkClick r:id="rId2"/>
              </a:rPr>
              <a:t>https://powerbi.microsoft.com/en-us/documentation/powerbi-service-r-visuals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Review </a:t>
            </a:r>
            <a:r>
              <a:rPr lang="en-US" dirty="0"/>
              <a:t>the video </a:t>
            </a:r>
            <a:r>
              <a:rPr lang="en-US" i="1" dirty="0"/>
              <a:t>R </a:t>
            </a:r>
            <a:r>
              <a:rPr lang="en-US" i="1" dirty="0" err="1"/>
              <a:t>Visualisations</a:t>
            </a:r>
            <a:r>
              <a:rPr lang="en-US" i="1" dirty="0"/>
              <a:t> within Power BI (using R and Power </a:t>
            </a:r>
            <a:r>
              <a:rPr lang="en-US" i="1" dirty="0" smtClean="0"/>
              <a:t>BI) </a:t>
            </a:r>
            <a:r>
              <a:rPr lang="en-US" dirty="0" smtClean="0"/>
              <a:t>(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www.youtube.com/watch?v=SMaJf6UBKeI</a:t>
            </a:r>
            <a:r>
              <a:rPr lang="en-US" u="sng" dirty="0" smtClean="0"/>
              <a:t>)</a:t>
            </a:r>
          </a:p>
          <a:p>
            <a:pPr lvl="0"/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/>
              <a:t> (</a:t>
            </a:r>
            <a:r>
              <a:rPr lang="fi-FI" dirty="0">
                <a:hlinkClick r:id="rId4"/>
              </a:rPr>
              <a:t>http://</a:t>
            </a:r>
            <a:r>
              <a:rPr lang="fi-FI" dirty="0" smtClean="0">
                <a:hlinkClick r:id="rId4"/>
              </a:rPr>
              <a:t>community.powerbi.com/t5/R-Script-Showcase/bd-p/RVisuals</a:t>
            </a:r>
            <a:r>
              <a:rPr lang="fi-FI" dirty="0" smtClean="0"/>
              <a:t>) </a:t>
            </a:r>
          </a:p>
          <a:p>
            <a:pPr lvl="0"/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 smtClean="0"/>
              <a:t> (</a:t>
            </a:r>
            <a:r>
              <a:rPr lang="fi-FI" dirty="0" smtClean="0">
                <a:hlinkClick r:id="rId5"/>
              </a:rPr>
              <a:t>https</a:t>
            </a:r>
            <a:r>
              <a:rPr lang="fi-FI" dirty="0">
                <a:hlinkClick r:id="rId5"/>
              </a:rPr>
              <a:t>://www.rstudio.com/products/shiny/shiny-user-showcase</a:t>
            </a:r>
            <a:r>
              <a:rPr lang="fi-FI" dirty="0" smtClean="0">
                <a:hlinkClick r:id="rId5"/>
              </a:rPr>
              <a:t>/</a:t>
            </a:r>
            <a:r>
              <a:rPr lang="fi-FI" dirty="0" smtClean="0"/>
              <a:t>)</a:t>
            </a:r>
          </a:p>
          <a:p>
            <a:pPr lvl="0"/>
            <a:r>
              <a:rPr lang="fi-FI" dirty="0" smtClean="0"/>
              <a:t>If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want</a:t>
            </a:r>
            <a:r>
              <a:rPr lang="fi-FI" dirty="0" smtClean="0"/>
              <a:t>,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use</a:t>
            </a:r>
            <a:r>
              <a:rPr lang="fi-FI" dirty="0" smtClean="0"/>
              <a:t> R </a:t>
            </a:r>
            <a:r>
              <a:rPr lang="fi-FI" dirty="0" err="1" smtClean="0"/>
              <a:t>scripts</a:t>
            </a:r>
            <a:r>
              <a:rPr lang="fi-FI" dirty="0" smtClean="0"/>
              <a:t>/</a:t>
            </a:r>
            <a:r>
              <a:rPr lang="fi-FI" dirty="0" err="1" smtClean="0"/>
              <a:t>codes</a:t>
            </a:r>
            <a:r>
              <a:rPr lang="fi-FI" dirty="0" smtClean="0"/>
              <a:t> as a </a:t>
            </a:r>
            <a:r>
              <a:rPr lang="fi-FI" dirty="0" err="1" smtClean="0"/>
              <a:t>part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dashboards</a:t>
            </a:r>
            <a:r>
              <a:rPr lang="fi-FI" dirty="0" smtClean="0"/>
              <a:t>. How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use</a:t>
            </a:r>
            <a:r>
              <a:rPr lang="fi-FI" dirty="0" smtClean="0"/>
              <a:t> R in Power BI?</a:t>
            </a:r>
            <a:endParaRPr lang="en-US" dirty="0"/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19" y="281214"/>
            <a:ext cx="2804160" cy="63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22.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4641615" cy="4697940"/>
          </a:xfrm>
        </p:spPr>
        <p:txBody>
          <a:bodyPr>
            <a:normAutofit fontScale="85000" lnSpcReduction="10000"/>
          </a:bodyPr>
          <a:lstStyle/>
          <a:p>
            <a:r>
              <a:rPr lang="fi-FI" sz="2400" dirty="0" err="1" smtClean="0"/>
              <a:t>Download</a:t>
            </a:r>
            <a:r>
              <a:rPr lang="fi-FI" sz="2400" dirty="0" smtClean="0"/>
              <a:t> </a:t>
            </a:r>
            <a:r>
              <a:rPr lang="fi-FI" sz="2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fi-FI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fi-FI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(</a:t>
            </a:r>
            <a:r>
              <a:rPr lang="en-US" sz="2100" dirty="0">
                <a:hlinkClick r:id="rId2"/>
              </a:rPr>
              <a:t>https://</a:t>
            </a:r>
            <a:r>
              <a:rPr lang="en-US" sz="2100" dirty="0" smtClean="0">
                <a:hlinkClick r:id="rId2"/>
              </a:rPr>
              <a:t>community.powerbi.com/t5/R-Script-Showcase/Correlation-Plot/td-p/58462</a:t>
            </a:r>
            <a:r>
              <a:rPr lang="en-US" dirty="0"/>
              <a:t>)</a:t>
            </a:r>
            <a:endParaRPr lang="en-US" dirty="0" smtClean="0"/>
          </a:p>
          <a:p>
            <a:r>
              <a:rPr lang="fi-FI" sz="2400" dirty="0" err="1"/>
              <a:t>Review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 smtClean="0"/>
              <a:t>explanations</a:t>
            </a:r>
            <a:endParaRPr lang="fi-FI" sz="2400" dirty="0" smtClean="0"/>
          </a:p>
          <a:p>
            <a:r>
              <a:rPr lang="fi-FI" sz="2400" dirty="0" err="1" smtClean="0"/>
              <a:t>Insert</a:t>
            </a:r>
            <a:r>
              <a:rPr lang="fi-FI" sz="2400" dirty="0" smtClean="0"/>
              <a:t> </a:t>
            </a:r>
            <a:r>
              <a:rPr lang="fi-FI" sz="2400" dirty="0"/>
              <a:t>a </a:t>
            </a:r>
            <a:r>
              <a:rPr lang="fi-FI" sz="2400" dirty="0" err="1"/>
              <a:t>new</a:t>
            </a:r>
            <a:r>
              <a:rPr lang="fi-FI" sz="2400" dirty="0"/>
              <a:t> </a:t>
            </a:r>
            <a:r>
              <a:rPr lang="fi-FI" sz="2400" dirty="0" err="1"/>
              <a:t>page</a:t>
            </a:r>
            <a:r>
              <a:rPr lang="fi-FI" sz="2400" dirty="0"/>
              <a:t> and </a:t>
            </a:r>
            <a:r>
              <a:rPr lang="fi-FI" sz="2400" dirty="0" err="1"/>
              <a:t>make</a:t>
            </a:r>
            <a:r>
              <a:rPr lang="fi-FI" sz="2400" dirty="0"/>
              <a:t> </a:t>
            </a:r>
            <a:r>
              <a:rPr lang="fi-FI" sz="2400" dirty="0" err="1"/>
              <a:t>similar</a:t>
            </a:r>
            <a:r>
              <a:rPr lang="fi-FI" sz="2400" dirty="0"/>
              <a:t> </a:t>
            </a:r>
            <a:r>
              <a:rPr lang="fi-FI" sz="2400" dirty="0" err="1"/>
              <a:t>correlation</a:t>
            </a:r>
            <a:r>
              <a:rPr lang="fi-FI" sz="2400" dirty="0"/>
              <a:t> (</a:t>
            </a:r>
            <a:r>
              <a:rPr lang="fi-FI" sz="2400" dirty="0" err="1"/>
              <a:t>start</a:t>
            </a:r>
            <a:r>
              <a:rPr lang="fi-FI" sz="2400" dirty="0"/>
              <a:t> </a:t>
            </a:r>
            <a:r>
              <a:rPr lang="fi-FI" sz="2400" dirty="0" err="1"/>
              <a:t>within</a:t>
            </a:r>
            <a:r>
              <a:rPr lang="fi-FI" sz="2400" dirty="0"/>
              <a:t> </a:t>
            </a:r>
            <a:r>
              <a:rPr lang="fi-FI" sz="2400" dirty="0" err="1"/>
              <a:t>importing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400" dirty="0"/>
              <a:t> =&gt; . . .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400" dirty="0"/>
              <a:t> =&gt;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fi-FI" sz="2400" dirty="0"/>
              <a:t> and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Chiclet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Slicer</a:t>
            </a:r>
            <a:r>
              <a:rPr lang="fi-FI" sz="2400" dirty="0"/>
              <a:t>) </a:t>
            </a:r>
          </a:p>
          <a:p>
            <a:r>
              <a:rPr lang="en-US" sz="2400" dirty="0" smtClean="0"/>
              <a:t>Answer the following questions:</a:t>
            </a:r>
            <a:endParaRPr lang="fi-FI" sz="2400" dirty="0" smtClean="0"/>
          </a:p>
          <a:p>
            <a:pPr lvl="1"/>
            <a:r>
              <a:rPr lang="fi-FI" sz="1800" dirty="0" err="1" smtClean="0"/>
              <a:t>Does</a:t>
            </a:r>
            <a:r>
              <a:rPr lang="fi-FI" sz="1800" dirty="0" smtClean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iscount</a:t>
            </a:r>
            <a:r>
              <a:rPr lang="fi-FI" sz="1800" dirty="0" smtClean="0"/>
              <a:t> </a:t>
            </a:r>
            <a:r>
              <a:rPr lang="fi-FI" sz="1800" dirty="0" err="1" smtClean="0"/>
              <a:t>correlated</a:t>
            </a:r>
            <a:r>
              <a:rPr lang="fi-FI" sz="1800" dirty="0" smtClean="0"/>
              <a:t> </a:t>
            </a:r>
            <a:r>
              <a:rPr lang="fi-FI" sz="1800" dirty="0" err="1" smtClean="0"/>
              <a:t>within</a:t>
            </a:r>
            <a:r>
              <a:rPr lang="fi-FI" sz="1800" dirty="0" smtClean="0"/>
              <a:t> 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Profit</a:t>
            </a:r>
            <a:r>
              <a:rPr lang="fi-FI" sz="1800" dirty="0" smtClean="0"/>
              <a:t> in </a:t>
            </a:r>
            <a:r>
              <a:rPr lang="fi-FI" sz="1800" dirty="0" err="1" smtClean="0"/>
              <a:t>all</a:t>
            </a:r>
            <a:r>
              <a:rPr lang="fi-FI" sz="1800" dirty="0" smtClean="0"/>
              <a:t> </a:t>
            </a:r>
            <a:r>
              <a:rPr lang="fi-FI" sz="18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i-FI" sz="1800" dirty="0" smtClean="0"/>
              <a:t>?</a:t>
            </a:r>
          </a:p>
          <a:p>
            <a:pPr lvl="1"/>
            <a:r>
              <a:rPr lang="fi-FI" sz="1800" dirty="0" err="1"/>
              <a:t>Does</a:t>
            </a:r>
            <a:r>
              <a:rPr lang="fi-FI" sz="1800" dirty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Discount</a:t>
            </a:r>
            <a:r>
              <a:rPr lang="fi-FI" sz="1800" dirty="0"/>
              <a:t> </a:t>
            </a:r>
            <a:r>
              <a:rPr lang="fi-FI" sz="1800" dirty="0" err="1"/>
              <a:t>correlated</a:t>
            </a:r>
            <a:r>
              <a:rPr lang="fi-FI" sz="1800" dirty="0"/>
              <a:t> </a:t>
            </a:r>
            <a:r>
              <a:rPr lang="fi-FI" sz="1800" dirty="0" err="1"/>
              <a:t>within</a:t>
            </a:r>
            <a:r>
              <a:rPr lang="fi-FI" sz="1800" dirty="0"/>
              <a:t> </a:t>
            </a:r>
            <a:r>
              <a:rPr lang="fi-FI" sz="18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Profit</a:t>
            </a:r>
            <a:r>
              <a:rPr lang="fi-FI" sz="1800" dirty="0"/>
              <a:t> in </a:t>
            </a:r>
            <a:r>
              <a:rPr lang="fi-FI" sz="1800" dirty="0" err="1"/>
              <a:t>all</a:t>
            </a:r>
            <a:r>
              <a:rPr lang="fi-FI" sz="1800" dirty="0"/>
              <a:t> </a:t>
            </a:r>
            <a:r>
              <a:rPr lang="fi-FI" sz="18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fi-FI" sz="1800" dirty="0" smtClean="0"/>
              <a:t>?</a:t>
            </a:r>
          </a:p>
          <a:p>
            <a:pPr lvl="1"/>
            <a:r>
              <a:rPr lang="fi-FI" sz="1800" dirty="0" err="1" smtClean="0"/>
              <a:t>Are</a:t>
            </a:r>
            <a:r>
              <a:rPr lang="fi-FI" sz="1800" dirty="0" smtClean="0"/>
              <a:t> </a:t>
            </a:r>
            <a:r>
              <a:rPr lang="fi-FI" sz="1800" dirty="0" err="1" smtClean="0"/>
              <a:t>there</a:t>
            </a:r>
            <a:r>
              <a:rPr lang="fi-FI" sz="1800" dirty="0" smtClean="0"/>
              <a:t> </a:t>
            </a:r>
            <a:r>
              <a:rPr lang="fi-FI" sz="1800" dirty="0" err="1" smtClean="0"/>
              <a:t>differences</a:t>
            </a:r>
            <a:r>
              <a:rPr lang="fi-FI" sz="1800" dirty="0" smtClean="0"/>
              <a:t> </a:t>
            </a:r>
            <a:r>
              <a:rPr lang="fi-FI" sz="1800" dirty="0" err="1" smtClean="0"/>
              <a:t>by</a:t>
            </a:r>
            <a:r>
              <a:rPr lang="fi-FI" sz="1800" dirty="0" smtClean="0"/>
              <a:t> </a:t>
            </a:r>
            <a:r>
              <a:rPr lang="fi-FI" sz="18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fi-FI" sz="1800" dirty="0" smtClean="0"/>
              <a:t>?</a:t>
            </a:r>
            <a:endParaRPr lang="fi-FI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408884"/>
            <a:ext cx="5747657" cy="2210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07" y="3239532"/>
            <a:ext cx="6577829" cy="28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23.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 </a:t>
            </a:r>
            <a:r>
              <a:rPr lang="fi-FI" dirty="0" err="1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6137815" cy="4935416"/>
          </a:xfrm>
        </p:spPr>
        <p:txBody>
          <a:bodyPr>
            <a:normAutofit/>
          </a:bodyPr>
          <a:lstStyle/>
          <a:p>
            <a:r>
              <a:rPr lang="fi-FI" dirty="0" err="1" smtClean="0"/>
              <a:t>Download</a:t>
            </a:r>
            <a:r>
              <a:rPr lang="fi-FI" dirty="0"/>
              <a:t> 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Trees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community.powerbi.com/t5/R-Script-Showcase/Decision-Trees/m-p/58465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dirty="0" smtClean="0"/>
              <a:t>Open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file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upload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dirty="0" smtClean="0"/>
              <a:t> (i.e., </a:t>
            </a:r>
            <a:r>
              <a:rPr lang="fi-FI" dirty="0" err="1" smtClean="0"/>
              <a:t>cloud</a:t>
            </a:r>
            <a:r>
              <a:rPr lang="fi-FI" dirty="0" smtClean="0"/>
              <a:t> version)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en-US" dirty="0" smtClean="0"/>
              <a:t>decision criteria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65" y="3257535"/>
            <a:ext cx="4996849" cy="2816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54" y="283907"/>
            <a:ext cx="5359360" cy="2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9020695" cy="1325563"/>
          </a:xfrm>
        </p:spPr>
        <p:txBody>
          <a:bodyPr/>
          <a:lstStyle/>
          <a:p>
            <a:r>
              <a:rPr lang="fi-FI" dirty="0" smtClean="0"/>
              <a:t>24.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accuracy</a:t>
            </a:r>
            <a:r>
              <a:rPr lang="fi-FI" dirty="0"/>
              <a:t> </a:t>
            </a:r>
            <a:r>
              <a:rPr lang="fi-FI" dirty="0" smtClean="0"/>
              <a:t>and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39" y="1604406"/>
            <a:ext cx="6725195" cy="4831228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Review </a:t>
            </a:r>
            <a:r>
              <a:rPr lang="en-US" i="1" dirty="0"/>
              <a:t>Understanding How and Why Your Model </a:t>
            </a:r>
            <a:r>
              <a:rPr lang="en-US" i="1" dirty="0" smtClean="0"/>
              <a:t>Works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www.datascience.com/learn-data-science/fundamentals/model-interpretation-algorithms</a:t>
            </a:r>
            <a:r>
              <a:rPr lang="en-US" u="sng" dirty="0" smtClean="0"/>
              <a:t>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video </a:t>
            </a:r>
            <a:r>
              <a:rPr lang="en-US" i="1" dirty="0"/>
              <a:t>Probability and HIV Testing Accuracy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www.youtube.com/watch?v=pDsZ-7Y66QM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Accuracy </a:t>
            </a:r>
            <a:r>
              <a:rPr lang="en-US" dirty="0"/>
              <a:t>estimation techniques are such as cross-validation and bootstrap (</a:t>
            </a:r>
            <a:r>
              <a:rPr lang="en-US" dirty="0">
                <a:hlinkClick r:id="rId4"/>
              </a:rPr>
              <a:t>http://www.dataschool.io/simple-guide-to-confusion-matrix-terminology/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https://en.wikipedia.org/wiki/Confusion_matrix</a:t>
            </a:r>
            <a:r>
              <a:rPr lang="en-US" dirty="0" smtClean="0"/>
              <a:t>)</a:t>
            </a:r>
            <a:r>
              <a:rPr lang="fi-FI" dirty="0" smtClean="0"/>
              <a:t> </a:t>
            </a:r>
            <a:endParaRPr lang="en-US" dirty="0" smtClean="0"/>
          </a:p>
          <a:p>
            <a:r>
              <a:rPr lang="en-US" dirty="0" smtClean="0"/>
              <a:t>Calculate 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Recall </a:t>
            </a:r>
            <a:r>
              <a:rPr lang="en-US" dirty="0"/>
              <a:t>or </a:t>
            </a:r>
            <a:r>
              <a:rPr lang="en-US" dirty="0" smtClean="0"/>
              <a:t>Sensitivity</a:t>
            </a:r>
          </a:p>
          <a:p>
            <a:pPr lvl="1"/>
            <a:r>
              <a:rPr lang="en-US" dirty="0" smtClean="0"/>
              <a:t>Specificity</a:t>
            </a:r>
            <a:endParaRPr lang="en-US" dirty="0"/>
          </a:p>
          <a:p>
            <a:pPr lvl="0"/>
            <a:endParaRPr lang="en-US" u="sng" dirty="0" smtClean="0"/>
          </a:p>
          <a:p>
            <a:pPr lvl="0"/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4128"/>
              </p:ext>
            </p:extLst>
          </p:nvPr>
        </p:nvGraphicFramePr>
        <p:xfrm>
          <a:off x="7330301" y="1828800"/>
          <a:ext cx="4584392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64">
                  <a:extLst>
                    <a:ext uri="{9D8B030D-6E8A-4147-A177-3AD203B41FA5}">
                      <a16:colId xmlns:a16="http://schemas.microsoft.com/office/drawing/2014/main" val="3501461630"/>
                    </a:ext>
                  </a:extLst>
                </a:gridCol>
                <a:gridCol w="1239897">
                  <a:extLst>
                    <a:ext uri="{9D8B030D-6E8A-4147-A177-3AD203B41FA5}">
                      <a16:colId xmlns:a16="http://schemas.microsoft.com/office/drawing/2014/main" val="35288329"/>
                    </a:ext>
                  </a:extLst>
                </a:gridCol>
                <a:gridCol w="1528131">
                  <a:extLst>
                    <a:ext uri="{9D8B030D-6E8A-4147-A177-3AD203B41FA5}">
                      <a16:colId xmlns:a16="http://schemas.microsoft.com/office/drawing/2014/main" val="2393632038"/>
                    </a:ext>
                  </a:extLst>
                </a:gridCol>
              </a:tblGrid>
              <a:tr h="249089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Contingency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table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confusion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matching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681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128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502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858026"/>
              </p:ext>
            </p:extLst>
          </p:nvPr>
        </p:nvGraphicFramePr>
        <p:xfrm>
          <a:off x="7330301" y="4020020"/>
          <a:ext cx="4584392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64">
                  <a:extLst>
                    <a:ext uri="{9D8B030D-6E8A-4147-A177-3AD203B41FA5}">
                      <a16:colId xmlns:a16="http://schemas.microsoft.com/office/drawing/2014/main" val="3501461630"/>
                    </a:ext>
                  </a:extLst>
                </a:gridCol>
                <a:gridCol w="1239897">
                  <a:extLst>
                    <a:ext uri="{9D8B030D-6E8A-4147-A177-3AD203B41FA5}">
                      <a16:colId xmlns:a16="http://schemas.microsoft.com/office/drawing/2014/main" val="35288329"/>
                    </a:ext>
                  </a:extLst>
                </a:gridCol>
                <a:gridCol w="1528131">
                  <a:extLst>
                    <a:ext uri="{9D8B030D-6E8A-4147-A177-3AD203B41FA5}">
                      <a16:colId xmlns:a16="http://schemas.microsoft.com/office/drawing/2014/main" val="2393632038"/>
                    </a:ext>
                  </a:extLst>
                </a:gridCol>
              </a:tblGrid>
              <a:tr h="249089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Contingency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table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confusion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or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matching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matrix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Actual</a:t>
                      </a:r>
                      <a:endParaRPr lang="fi-FI" sz="1400" dirty="0" smtClean="0"/>
                    </a:p>
                    <a:p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died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681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 dirty="0" err="1" smtClean="0"/>
                        <a:t>Classified</a:t>
                      </a:r>
                      <a:r>
                        <a:rPr lang="fi-FI" sz="1400" dirty="0" smtClean="0"/>
                        <a:t>  /</a:t>
                      </a:r>
                      <a:r>
                        <a:rPr lang="fi-FI" sz="1400" dirty="0" err="1" smtClean="0"/>
                        <a:t>predicted</a:t>
                      </a:r>
                      <a:r>
                        <a:rPr lang="fi-FI" sz="1400" dirty="0" smtClean="0"/>
                        <a:t> </a:t>
                      </a:r>
                      <a:r>
                        <a:rPr lang="fi-FI" sz="1400" dirty="0" err="1" smtClean="0"/>
                        <a:t>survived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123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1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6374620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25.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validate</a:t>
            </a:r>
            <a:r>
              <a:rPr lang="fi-FI" dirty="0" smtClean="0"/>
              <a:t>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 </a:t>
            </a:r>
            <a:r>
              <a:rPr lang="fi-FI" dirty="0" err="1" smtClean="0"/>
              <a:t>classifier</a:t>
            </a:r>
            <a:r>
              <a:rPr lang="fi-FI" dirty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sz="2000" dirty="0" smtClean="0"/>
              <a:t> </a:t>
            </a:r>
            <a:r>
              <a:rPr lang="fi-FI" sz="2000" dirty="0" err="1" smtClean="0"/>
              <a:t>or</a:t>
            </a:r>
            <a:r>
              <a:rPr lang="fi-FI" sz="2000" dirty="0" smtClean="0"/>
              <a:t> </a:t>
            </a:r>
            <a:r>
              <a:rPr lang="fi-FI" sz="2000" dirty="0" err="1" smtClean="0"/>
              <a:t>upload</a:t>
            </a:r>
            <a:r>
              <a:rPr lang="fi-FI" sz="2000" dirty="0" smtClean="0"/>
              <a:t> </a:t>
            </a:r>
            <a:r>
              <a:rPr lang="fi-FI" sz="2000" dirty="0" err="1" smtClean="0"/>
              <a:t>within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sz="2000" dirty="0" smtClean="0"/>
              <a:t> (i.e., </a:t>
            </a:r>
            <a:r>
              <a:rPr lang="fi-FI" sz="2000" dirty="0" err="1" smtClean="0"/>
              <a:t>cloud</a:t>
            </a:r>
            <a:r>
              <a:rPr lang="fi-FI" sz="2000" dirty="0" smtClean="0"/>
              <a:t> version)</a:t>
            </a:r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i-FI" sz="2000" dirty="0" smtClean="0"/>
              <a:t>) </a:t>
            </a:r>
          </a:p>
          <a:p>
            <a:r>
              <a:rPr lang="fi-FI" sz="2000" dirty="0" err="1" smtClean="0"/>
              <a:t>Insert</a:t>
            </a:r>
            <a:r>
              <a:rPr lang="fi-FI" sz="2000" dirty="0" smtClean="0"/>
              <a:t> </a:t>
            </a:r>
            <a:r>
              <a:rPr lang="fi-FI" sz="2000" dirty="0" err="1" smtClean="0"/>
              <a:t>new</a:t>
            </a:r>
            <a:r>
              <a:rPr lang="fi-FI" sz="2000" dirty="0" smtClean="0"/>
              <a:t> </a:t>
            </a:r>
            <a:r>
              <a:rPr lang="fi-FI" sz="2000" dirty="0" err="1" smtClean="0"/>
              <a:t>page</a:t>
            </a:r>
            <a:r>
              <a:rPr lang="fi-FI" sz="2000" dirty="0" smtClean="0"/>
              <a:t> and </a:t>
            </a:r>
            <a:r>
              <a:rPr lang="fi-FI" sz="2000" dirty="0" err="1" smtClean="0"/>
              <a:t>make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decision</a:t>
            </a:r>
            <a:r>
              <a:rPr lang="fi-FI" sz="2000" dirty="0" smtClean="0"/>
              <a:t> </a:t>
            </a:r>
            <a:r>
              <a:rPr lang="fi-FI" sz="2000" dirty="0" err="1" smtClean="0"/>
              <a:t>tree</a:t>
            </a:r>
            <a:endParaRPr lang="fi-FI" sz="2000" dirty="0" smtClean="0"/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 smtClean="0"/>
              <a:t> </a:t>
            </a:r>
            <a:r>
              <a:rPr lang="fi-FI" sz="2000" dirty="0" err="1" smtClean="0"/>
              <a:t>settings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fi-FI" sz="2000" dirty="0" smtClean="0"/>
              <a:t> and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packages</a:t>
            </a:r>
            <a:r>
              <a:rPr lang="fi-FI" sz="2000" dirty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rpart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rpart.plot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RColorBrewer</a:t>
            </a:r>
            <a:r>
              <a:rPr lang="fi-FI" sz="2000" dirty="0" smtClean="0"/>
              <a:t>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out </a:t>
            </a:r>
            <a:r>
              <a:rPr lang="fi-FI" sz="2000" dirty="0" err="1" smtClean="0"/>
              <a:t>how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Cval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i-FI" sz="2000" dirty="0" smtClean="0"/>
              <a:t> and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calculated</a:t>
            </a:r>
            <a:endParaRPr lang="fi-FI" sz="2000" dirty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134" y="264931"/>
            <a:ext cx="4431320" cy="2497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12" y="3570867"/>
            <a:ext cx="2489427" cy="2204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25" y="3703143"/>
            <a:ext cx="2011680" cy="20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9633209" cy="882831"/>
          </a:xfrm>
        </p:spPr>
        <p:txBody>
          <a:bodyPr>
            <a:normAutofit/>
          </a:bodyPr>
          <a:lstStyle/>
          <a:p>
            <a:r>
              <a:rPr lang="fi-FI" dirty="0" smtClean="0"/>
              <a:t>26.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271847"/>
            <a:ext cx="11460092" cy="2443944"/>
          </a:xfrm>
        </p:spPr>
        <p:txBody>
          <a:bodyPr>
            <a:normAutofit fontScale="77500" lnSpcReduction="20000"/>
          </a:bodyPr>
          <a:lstStyle/>
          <a:p>
            <a:r>
              <a:rPr lang="fi-FI" sz="2400" dirty="0" err="1"/>
              <a:t>Download</a:t>
            </a:r>
            <a:r>
              <a:rPr lang="fi-FI" sz="2400" dirty="0"/>
              <a:t>  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Showcase .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pbix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://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community.powerbi.com/t5/R-Script-Showcase/Clustering/m-p/58476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sz="2400" dirty="0" smtClean="0"/>
              <a:t>Open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file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</a:t>
            </a:r>
            <a:r>
              <a:rPr lang="fi-FI" sz="2400" dirty="0" smtClean="0"/>
              <a:t> </a:t>
            </a:r>
            <a:r>
              <a:rPr lang="fi-FI" sz="2400" dirty="0" err="1" smtClean="0"/>
              <a:t>or</a:t>
            </a:r>
            <a:r>
              <a:rPr lang="fi-FI" sz="2400" dirty="0" smtClean="0"/>
              <a:t> </a:t>
            </a:r>
            <a:r>
              <a:rPr lang="fi-FI" sz="2400" dirty="0" err="1" smtClean="0"/>
              <a:t>upload</a:t>
            </a:r>
            <a:r>
              <a:rPr lang="fi-FI" sz="2400" dirty="0" smtClean="0"/>
              <a:t> </a:t>
            </a:r>
            <a:r>
              <a:rPr lang="fi-FI" sz="2400" dirty="0" err="1" smtClean="0"/>
              <a:t>within</a:t>
            </a:r>
            <a:r>
              <a:rPr lang="fi-FI" sz="2400" dirty="0" smtClean="0"/>
              <a:t>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</a:t>
            </a:r>
            <a:r>
              <a:rPr lang="fi-FI" sz="2400" dirty="0" smtClean="0"/>
              <a:t> (i.e., </a:t>
            </a:r>
            <a:r>
              <a:rPr lang="fi-FI" sz="2400" dirty="0" err="1" smtClean="0"/>
              <a:t>cloud</a:t>
            </a:r>
            <a:r>
              <a:rPr lang="fi-FI" sz="2400" dirty="0" smtClean="0"/>
              <a:t> version)</a:t>
            </a:r>
          </a:p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en-US" sz="2400" dirty="0" smtClean="0"/>
              <a:t>clusters</a:t>
            </a:r>
          </a:p>
          <a:p>
            <a:r>
              <a:rPr lang="fi-FI" sz="2400" dirty="0"/>
              <a:t>Import a </a:t>
            </a:r>
            <a:r>
              <a:rPr lang="fi-FI" sz="2400" dirty="0" err="1"/>
              <a:t>custom</a:t>
            </a:r>
            <a:r>
              <a:rPr lang="fi-FI" sz="2400" dirty="0"/>
              <a:t> </a:t>
            </a:r>
            <a:r>
              <a:rPr lang="fi-FI" sz="2400" dirty="0" err="1"/>
              <a:t>visual</a:t>
            </a:r>
            <a:r>
              <a:rPr lang="fi-FI" sz="2400" dirty="0"/>
              <a:t> (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400" dirty="0"/>
              <a:t> =&gt; . . .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400" dirty="0"/>
              <a:t> =&gt;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ourliers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/>
              <a:t>and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Clusters</a:t>
            </a:r>
            <a:r>
              <a:rPr lang="fi-FI" sz="2400" dirty="0"/>
              <a:t>) </a:t>
            </a:r>
          </a:p>
          <a:p>
            <a:r>
              <a:rPr lang="fi-FI" sz="2400" dirty="0" err="1"/>
              <a:t>Insert</a:t>
            </a:r>
            <a:r>
              <a:rPr lang="fi-FI" sz="2400" dirty="0"/>
              <a:t> </a:t>
            </a:r>
            <a:r>
              <a:rPr lang="fi-FI" sz="2400" dirty="0" err="1"/>
              <a:t>new</a:t>
            </a:r>
            <a:r>
              <a:rPr lang="fi-FI" sz="2400" dirty="0"/>
              <a:t> </a:t>
            </a:r>
            <a:r>
              <a:rPr lang="fi-FI" sz="2400" dirty="0" err="1"/>
              <a:t>page</a:t>
            </a:r>
            <a:r>
              <a:rPr lang="fi-FI" sz="2400" dirty="0"/>
              <a:t> and </a:t>
            </a:r>
            <a:r>
              <a:rPr lang="fi-FI" sz="2400" dirty="0" err="1"/>
              <a:t>make</a:t>
            </a:r>
            <a:r>
              <a:rPr lang="fi-FI" sz="2400" dirty="0"/>
              <a:t> </a:t>
            </a:r>
            <a:r>
              <a:rPr lang="fi-FI" sz="2400" dirty="0" err="1"/>
              <a:t>clusters</a:t>
            </a:r>
            <a:endParaRPr lang="fi-FI" sz="2400" dirty="0"/>
          </a:p>
          <a:p>
            <a:r>
              <a:rPr lang="fi-FI" sz="2400" dirty="0" err="1"/>
              <a:t>Apply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/>
              <a:t> </a:t>
            </a:r>
            <a:r>
              <a:rPr lang="fi-FI" sz="2400" dirty="0" err="1"/>
              <a:t>settings</a:t>
            </a:r>
            <a:r>
              <a:rPr lang="fi-FI" sz="2400" dirty="0"/>
              <a:t>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preprocessing,Clusters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defition</a:t>
            </a:r>
            <a:r>
              <a:rPr lang="fi-FI" sz="2400" dirty="0"/>
              <a:t> and 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Visual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endParaRPr lang="fi-FI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/>
          </a:p>
          <a:p>
            <a:pPr marL="0" indent="0">
              <a:buNone/>
            </a:pPr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9" y="3715791"/>
            <a:ext cx="11201400" cy="2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27. </a:t>
            </a:r>
            <a:r>
              <a:rPr lang="fi-FI" dirty="0" err="1" smtClean="0"/>
              <a:t>Explain</a:t>
            </a:r>
            <a:r>
              <a:rPr lang="fi-FI" dirty="0" smtClean="0"/>
              <a:t> </a:t>
            </a:r>
            <a:r>
              <a:rPr lang="fi-FI" dirty="0" err="1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53" y="1345809"/>
            <a:ext cx="6130781" cy="2035846"/>
          </a:xfrm>
        </p:spPr>
        <p:txBody>
          <a:bodyPr>
            <a:noAutofit/>
          </a:bodyPr>
          <a:lstStyle/>
          <a:p>
            <a:r>
              <a:rPr lang="fi-FI" sz="2400" dirty="0" err="1" smtClean="0"/>
              <a:t>Use</a:t>
            </a:r>
            <a:r>
              <a:rPr lang="fi-FI" sz="2400" dirty="0" smtClean="0"/>
              <a:t> 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Clustering 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fi-FI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Showcase .</a:t>
            </a:r>
            <a:r>
              <a:rPr lang="fi-FI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pbix</a:t>
            </a:r>
            <a:endParaRPr lang="fi-FI" sz="2400" dirty="0" smtClean="0"/>
          </a:p>
          <a:p>
            <a:r>
              <a:rPr lang="fi-FI" sz="2400" dirty="0" err="1" smtClean="0"/>
              <a:t>Exemplify</a:t>
            </a:r>
            <a:r>
              <a:rPr lang="fi-FI" sz="2400" dirty="0" smtClean="0"/>
              <a:t> </a:t>
            </a:r>
            <a:r>
              <a:rPr lang="fi-FI" sz="2400" dirty="0" err="1" smtClean="0"/>
              <a:t>dimensionality</a:t>
            </a:r>
            <a:r>
              <a:rPr lang="fi-FI" sz="2400" dirty="0" smtClean="0"/>
              <a:t> (i.e., </a:t>
            </a:r>
            <a:r>
              <a:rPr lang="fi-FI" sz="2400" dirty="0" err="1" smtClean="0"/>
              <a:t>apply</a:t>
            </a:r>
            <a:r>
              <a:rPr lang="fi-FI" sz="2400" dirty="0" smtClean="0"/>
              <a:t>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 smtClean="0"/>
              <a:t> </a:t>
            </a:r>
            <a:r>
              <a:rPr lang="fi-FI" sz="2400" dirty="0" err="1" smtClean="0"/>
              <a:t>settings</a:t>
            </a:r>
            <a:r>
              <a:rPr lang="fi-FI" sz="2400" dirty="0" smtClean="0"/>
              <a:t>)</a:t>
            </a:r>
            <a:endParaRPr lang="fi-FI" sz="2400" dirty="0"/>
          </a:p>
          <a:p>
            <a:r>
              <a:rPr lang="fi-FI" sz="2400" dirty="0" err="1" smtClean="0"/>
              <a:t>Exemplify</a:t>
            </a:r>
            <a:r>
              <a:rPr lang="fi-FI" sz="2400" dirty="0" smtClean="0"/>
              <a:t> </a:t>
            </a:r>
            <a:r>
              <a:rPr lang="fi-FI" sz="2400" dirty="0" err="1" smtClean="0"/>
              <a:t>granularity</a:t>
            </a:r>
            <a:r>
              <a:rPr lang="fi-FI" sz="2400" dirty="0"/>
              <a:t> (i.e., </a:t>
            </a:r>
            <a:r>
              <a:rPr lang="fi-FI" sz="2400" dirty="0" err="1"/>
              <a:t>apply</a:t>
            </a:r>
            <a:r>
              <a:rPr lang="fi-FI" sz="2400" dirty="0"/>
              <a:t> </a:t>
            </a:r>
            <a:r>
              <a:rPr lang="fi-FI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/>
              <a:t> </a:t>
            </a:r>
            <a:r>
              <a:rPr lang="fi-FI" sz="2400" dirty="0" err="1"/>
              <a:t>settings</a:t>
            </a:r>
            <a:r>
              <a:rPr lang="fi-FI" sz="2400" dirty="0"/>
              <a:t>)</a:t>
            </a:r>
            <a:endParaRPr lang="fi-FI" sz="2400" dirty="0" smtClean="0"/>
          </a:p>
          <a:p>
            <a:pPr marL="0" indent="0">
              <a:buNone/>
            </a:pPr>
            <a:endParaRPr lang="fi-FI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03" y="3642913"/>
            <a:ext cx="5479600" cy="2941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0" y="3576410"/>
            <a:ext cx="5568452" cy="3215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81" y="163385"/>
            <a:ext cx="5250107" cy="33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11325444" cy="836717"/>
          </a:xfrm>
        </p:spPr>
        <p:txBody>
          <a:bodyPr>
            <a:norm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quick</a:t>
            </a:r>
            <a:r>
              <a:rPr lang="fi-FI" dirty="0" smtClean="0"/>
              <a:t> </a:t>
            </a:r>
            <a:r>
              <a:rPr lang="fi-FI" dirty="0" err="1" smtClean="0"/>
              <a:t>analysis</a:t>
            </a:r>
            <a:r>
              <a:rPr lang="fi-FI" dirty="0" smtClean="0"/>
              <a:t> and </a:t>
            </a:r>
            <a:r>
              <a:rPr lang="fi-FI" dirty="0" err="1" smtClean="0"/>
              <a:t>quick</a:t>
            </a:r>
            <a:r>
              <a:rPr lang="fi-FI" dirty="0" smtClean="0"/>
              <a:t> </a:t>
            </a:r>
            <a:r>
              <a:rPr lang="fi-FI" dirty="0" err="1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937" y="952066"/>
            <a:ext cx="5584344" cy="3505439"/>
          </a:xfrm>
        </p:spPr>
        <p:txBody>
          <a:bodyPr>
            <a:normAutofit fontScale="92500"/>
          </a:bodyPr>
          <a:lstStyle/>
          <a:p>
            <a:r>
              <a:rPr lang="fi-FI" sz="2000" dirty="0" err="1" smtClean="0"/>
              <a:t>Upload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Excel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fi-FI" sz="2000" dirty="0" smtClean="0"/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Moodle</a:t>
            </a:r>
            <a:endParaRPr lang="en-US" sz="2000" dirty="0"/>
          </a:p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 smtClean="0"/>
              <a:t>with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fi-FI" sz="2000" dirty="0" smtClean="0"/>
              <a:t> and </a:t>
            </a:r>
            <a:r>
              <a:rPr lang="fi-FI" sz="2000" dirty="0" err="1" smtClean="0"/>
              <a:t>click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right</a:t>
            </a:r>
            <a:r>
              <a:rPr lang="fi-FI" sz="2000" dirty="0" smtClean="0"/>
              <a:t> </a:t>
            </a:r>
            <a:r>
              <a:rPr lang="fi-FI" sz="2000" dirty="0" err="1" smtClean="0"/>
              <a:t>button</a:t>
            </a:r>
            <a:r>
              <a:rPr lang="fi-FI" sz="2000" dirty="0" smtClean="0"/>
              <a:t> of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mouse</a:t>
            </a:r>
            <a:r>
              <a:rPr lang="fi-FI" sz="2000" dirty="0" smtClean="0"/>
              <a:t> to </a:t>
            </a:r>
            <a:r>
              <a:rPr lang="fi-FI" sz="2000" dirty="0" err="1" smtClean="0"/>
              <a:t>get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Quick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r>
              <a:rPr lang="fi-FI" sz="2000" dirty="0" err="1" smtClean="0"/>
              <a:t>Explain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Charts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smtClean="0"/>
              <a:t>Open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file</a:t>
            </a:r>
            <a:r>
              <a:rPr lang="fi-FI" sz="2000" dirty="0" smtClean="0"/>
              <a:t> </a:t>
            </a:r>
            <a:r>
              <a:rPr lang="fi-FI" sz="2000" dirty="0" err="1" smtClean="0"/>
              <a:t>with</a:t>
            </a:r>
            <a:r>
              <a:rPr lang="fi-FI" sz="2000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Service </a:t>
            </a:r>
            <a:r>
              <a:rPr lang="fi-FI" sz="2000" dirty="0" smtClean="0"/>
              <a:t>(</a:t>
            </a:r>
            <a:r>
              <a:rPr lang="fi-FI" sz="2000" dirty="0" smtClean="0">
                <a:hlinkClick r:id="rId2"/>
              </a:rPr>
              <a:t>https</a:t>
            </a:r>
            <a:r>
              <a:rPr lang="fi-FI" sz="2000" dirty="0">
                <a:hlinkClick r:id="rId2"/>
              </a:rPr>
              <a:t>://powerbi.microsoft.com/en-us</a:t>
            </a:r>
            <a:r>
              <a:rPr lang="fi-FI" sz="2000" dirty="0" smtClean="0">
                <a:hlinkClick r:id="rId2"/>
              </a:rPr>
              <a:t>/</a:t>
            </a:r>
            <a:r>
              <a:rPr lang="fi-FI" sz="2000" dirty="0" smtClean="0"/>
              <a:t>, 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i-FI" sz="2000" dirty="0" smtClean="0"/>
              <a:t>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=&gt; Import)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Quick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Insights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(</a:t>
            </a:r>
            <a:r>
              <a:rPr lang="fi-FI" sz="2000" dirty="0" err="1" smtClean="0"/>
              <a:t>after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dataset is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ready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or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using</a:t>
            </a:r>
            <a:r>
              <a:rPr lang="fi-FI" sz="2000" dirty="0" smtClean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right</a:t>
            </a:r>
            <a:r>
              <a:rPr lang="fi-FI" sz="2000" dirty="0"/>
              <a:t> </a:t>
            </a:r>
            <a:r>
              <a:rPr lang="fi-FI" sz="2000" dirty="0" err="1"/>
              <a:t>button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mouse</a:t>
            </a:r>
            <a:r>
              <a:rPr lang="fi-FI" sz="2000" dirty="0"/>
              <a:t> to </a:t>
            </a:r>
            <a:r>
              <a:rPr lang="fi-FI" sz="2000" dirty="0" err="1"/>
              <a:t>get</a:t>
            </a:r>
            <a:r>
              <a:rPr lang="fi-FI" sz="2000" dirty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QUICK INSIGHTS)</a:t>
            </a:r>
          </a:p>
          <a:p>
            <a:r>
              <a:rPr lang="fi-FI" sz="2000" dirty="0" err="1" smtClean="0"/>
              <a:t>Explain</a:t>
            </a:r>
            <a:r>
              <a:rPr lang="fi-FI" sz="2000" dirty="0" smtClean="0"/>
              <a:t> </a:t>
            </a:r>
            <a:r>
              <a:rPr lang="fi-FI" sz="2000" dirty="0" err="1" smtClean="0"/>
              <a:t>insights</a:t>
            </a:r>
            <a:endParaRPr lang="fi-FI" sz="2000" dirty="0" smtClean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98" y="1025040"/>
            <a:ext cx="3818836" cy="345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81" y="952066"/>
            <a:ext cx="2288816" cy="3320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32" y="4476679"/>
            <a:ext cx="6027102" cy="233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80" y="4609666"/>
            <a:ext cx="4242152" cy="2214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832" y="4619455"/>
            <a:ext cx="1461135" cy="20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28.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402" y="1513886"/>
            <a:ext cx="5956609" cy="2843014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2"/>
              </a:rPr>
              <a:t>http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community.powerbi.com/oxcrx34285/attachments/oxcrx34285/RVisuals/17/8/Association%20Rules%20Showcase_1.0.1.pbix</a:t>
            </a:r>
            <a:r>
              <a:rPr lang="fi-FI" sz="2000" dirty="0" smtClean="0"/>
              <a:t>)</a:t>
            </a:r>
          </a:p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fi-FI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/>
              <a:t>from</a:t>
            </a:r>
            <a:r>
              <a:rPr lang="fi-FI" sz="2000" dirty="0" smtClean="0"/>
              <a:t> </a:t>
            </a:r>
            <a:r>
              <a:rPr lang="fi-FI" sz="2000" dirty="0"/>
              <a:t>Moodle</a:t>
            </a:r>
            <a:endParaRPr lang="fi-FI" sz="2000" dirty="0" smtClean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Association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/>
              <a:t>M</a:t>
            </a:r>
            <a:r>
              <a:rPr lang="fi-FI" sz="2000" dirty="0" smtClean="0"/>
              <a:t>ake </a:t>
            </a:r>
            <a:r>
              <a:rPr lang="fi-FI" sz="2000" dirty="0" err="1" smtClean="0"/>
              <a:t>different</a:t>
            </a:r>
            <a:r>
              <a:rPr lang="fi-FI" sz="2000" dirty="0" smtClean="0"/>
              <a:t> </a:t>
            </a:r>
            <a:r>
              <a:rPr lang="fi-FI" sz="2000" dirty="0" err="1" smtClean="0"/>
              <a:t>types</a:t>
            </a:r>
            <a:r>
              <a:rPr lang="fi-FI" sz="2000" dirty="0" smtClean="0"/>
              <a:t> of </a:t>
            </a:r>
            <a:r>
              <a:rPr lang="fi-FI" sz="2000" dirty="0" err="1" smtClean="0"/>
              <a:t>associations</a:t>
            </a:r>
            <a:r>
              <a:rPr lang="fi-FI" sz="2000" dirty="0" smtClean="0"/>
              <a:t> </a:t>
            </a: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8" y="37828"/>
            <a:ext cx="5410197" cy="320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84" y="3425516"/>
            <a:ext cx="3684542" cy="309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83" y="4356900"/>
            <a:ext cx="3511868" cy="201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02" y="4232366"/>
            <a:ext cx="4490110" cy="24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5956609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29.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sz="4000" dirty="0" err="1" smtClean="0"/>
              <a:t>forecast</a:t>
            </a:r>
            <a:r>
              <a:rPr lang="fi-FI" sz="4000" dirty="0" smtClean="0"/>
              <a:t> </a:t>
            </a:r>
            <a:r>
              <a:rPr lang="en-US" sz="4000" dirty="0" smtClean="0"/>
              <a:t>seasonality, trend and reminder (i.e., noise)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0318" y="1711568"/>
            <a:ext cx="5451512" cy="4683202"/>
          </a:xfrm>
        </p:spPr>
        <p:txBody>
          <a:bodyPr>
            <a:normAutofit lnSpcReduction="10000"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/>
              <a:t> </a:t>
            </a:r>
            <a:r>
              <a:rPr lang="fi-FI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TS-</a:t>
            </a:r>
            <a:r>
              <a:rPr lang="fi-FI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decomp</a:t>
            </a:r>
            <a:r>
              <a:rPr lang="fi-FI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i-FI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/>
              <a:t> 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community.powerbi.com/oxcrx34285/attachments/oxcrx34285/RVisuals/107/4/TS-decomp-Showcase.pbix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err="1" smtClean="0"/>
              <a:t>Interpret</a:t>
            </a:r>
            <a:r>
              <a:rPr lang="fi-FI" sz="2000" dirty="0" smtClean="0"/>
              <a:t> </a:t>
            </a:r>
            <a:r>
              <a:rPr lang="fi-FI" sz="2000" dirty="0" err="1" smtClean="0"/>
              <a:t>plot</a:t>
            </a:r>
            <a:r>
              <a:rPr lang="fi-FI" sz="2000" dirty="0" smtClean="0"/>
              <a:t> </a:t>
            </a:r>
            <a:r>
              <a:rPr lang="fi-FI" sz="2000" dirty="0" err="1" smtClean="0"/>
              <a:t>variations</a:t>
            </a:r>
            <a:endParaRPr lang="fi-FI" sz="2000" dirty="0" smtClean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decomposition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r>
              <a:rPr lang="fi-FI" sz="2000" dirty="0"/>
              <a:t>) </a:t>
            </a:r>
          </a:p>
          <a:p>
            <a:r>
              <a:rPr lang="fi-FI" sz="2000" dirty="0" err="1" smtClean="0"/>
              <a:t>Insert</a:t>
            </a:r>
            <a:r>
              <a:rPr lang="fi-FI" sz="2000" dirty="0" smtClean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/>
          </a:p>
          <a:p>
            <a:r>
              <a:rPr lang="fi-FI" sz="2000" dirty="0" err="1"/>
              <a:t>Apply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/>
              <a:t> </a:t>
            </a:r>
            <a:r>
              <a:rPr lang="fi-FI" sz="2000" dirty="0" err="1"/>
              <a:t>settings</a:t>
            </a:r>
            <a:r>
              <a:rPr lang="fi-FI" sz="2000" dirty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Exemplify</a:t>
            </a:r>
            <a:r>
              <a:rPr lang="fi-FI" sz="2000" dirty="0" smtClean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ecomposition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 smtClean="0"/>
              <a:t> (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additive</a:t>
            </a:r>
            <a:r>
              <a:rPr lang="fi-FI" sz="2000" dirty="0" smtClean="0"/>
              <a:t>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multiplicative</a:t>
            </a:r>
            <a:r>
              <a:rPr lang="fi-FI" sz="2000" dirty="0" smtClean="0"/>
              <a:t>) and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Robust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outliers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(i.e.,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/>
              <a:t>LOESS </a:t>
            </a:r>
            <a:r>
              <a:rPr lang="fi-FI" sz="2000" dirty="0" err="1" smtClean="0"/>
              <a:t>procedure</a:t>
            </a:r>
            <a:r>
              <a:rPr lang="fi-FI" sz="2000" dirty="0" smtClean="0"/>
              <a:t> "</a:t>
            </a:r>
            <a:r>
              <a:rPr lang="fi-FI" sz="2000" dirty="0" err="1" smtClean="0"/>
              <a:t>LOcal</a:t>
            </a:r>
            <a:r>
              <a:rPr lang="fi-FI" sz="2000" dirty="0" smtClean="0"/>
              <a:t> </a:t>
            </a:r>
            <a:r>
              <a:rPr lang="fi-FI" sz="2000" dirty="0" err="1" smtClean="0"/>
              <a:t>regrESSion</a:t>
            </a:r>
            <a:r>
              <a:rPr lang="fi-FI" sz="2000" dirty="0" smtClean="0"/>
              <a:t>”)</a:t>
            </a:r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65" y="188323"/>
            <a:ext cx="5528253" cy="3123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39" y="3300150"/>
            <a:ext cx="4676503" cy="33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0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series</a:t>
            </a:r>
            <a:r>
              <a:rPr lang="fi-FI" dirty="0" smtClean="0"/>
              <a:t>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48" y="356866"/>
            <a:ext cx="5639344" cy="27094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0318" y="1711568"/>
            <a:ext cx="5451512" cy="4683202"/>
          </a:xfrm>
        </p:spPr>
        <p:txBody>
          <a:bodyPr>
            <a:normAutofit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TimeSeries.pbix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http://</a:t>
            </a:r>
            <a:r>
              <a:rPr lang="fi-FI" sz="2000" dirty="0" smtClean="0">
                <a:hlinkClick r:id="rId3"/>
              </a:rPr>
              <a:t>www.mrcube.net/SiteAssets/Pages/Resources/TimeSeries.zip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err="1"/>
              <a:t>Interpret</a:t>
            </a:r>
            <a:r>
              <a:rPr lang="fi-FI" sz="2000" dirty="0"/>
              <a:t> </a:t>
            </a:r>
            <a:r>
              <a:rPr lang="fi-FI" sz="2000" dirty="0" err="1"/>
              <a:t>plot</a:t>
            </a:r>
            <a:r>
              <a:rPr lang="fi-FI" sz="2000" dirty="0"/>
              <a:t> </a:t>
            </a:r>
            <a:r>
              <a:rPr lang="fi-FI" sz="2000" dirty="0" err="1"/>
              <a:t>variations</a:t>
            </a:r>
            <a:endParaRPr lang="fi-FI" sz="2000" dirty="0"/>
          </a:p>
          <a:p>
            <a:r>
              <a:rPr lang="fi-FI" sz="2000" dirty="0"/>
              <a:t>Import 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/>
              <a:t>forecasts</a:t>
            </a:r>
            <a:endParaRPr lang="fi-FI" sz="2000" dirty="0"/>
          </a:p>
          <a:p>
            <a:r>
              <a:rPr lang="fi-FI" sz="2000" dirty="0" err="1" smtClean="0"/>
              <a:t>Exemplify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  <a:endParaRPr lang="fi-FI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44" y="3711002"/>
            <a:ext cx="5073287" cy="2770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384" y="3711002"/>
            <a:ext cx="17716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5869523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1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ARIMA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535992"/>
            <a:ext cx="5451512" cy="2565545"/>
          </a:xfrm>
        </p:spPr>
        <p:txBody>
          <a:bodyPr>
            <a:normAutofit fontScale="85000" lnSpcReduction="10000"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forecast_ARIMA_ShowCase.pbix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community.powerbi.com/oxcrx34285/attachments/oxcrx34285/RVisuals/112/2/forecast_ARIMA_ShowCase.pbix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 smtClean="0"/>
          </a:p>
          <a:p>
            <a:r>
              <a:rPr lang="fi-FI" sz="2000" dirty="0" err="1" smtClean="0"/>
              <a:t>Apply</a:t>
            </a:r>
            <a:r>
              <a:rPr lang="fi-FI" sz="2000" dirty="0" smtClean="0"/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 smtClean="0"/>
              <a:t> </a:t>
            </a:r>
            <a:r>
              <a:rPr lang="fi-FI" sz="2000" dirty="0" err="1" smtClean="0"/>
              <a:t>settings</a:t>
            </a:r>
            <a:r>
              <a:rPr lang="fi-FI" sz="2000" dirty="0" smtClean="0"/>
              <a:t> for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and </a:t>
            </a:r>
            <a:r>
              <a:rPr lang="fi-FI" sz="2000" dirty="0" smtClean="0"/>
              <a:t>set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Sesonality</a:t>
            </a:r>
            <a:r>
              <a:rPr lang="fi-FI" sz="2000" dirty="0" smtClean="0"/>
              <a:t> =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  <a:endParaRPr lang="fi-FI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i-FI" sz="2000" dirty="0" smtClean="0"/>
          </a:p>
          <a:p>
            <a:endParaRPr lang="fi-FI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27" y="188323"/>
            <a:ext cx="5399313" cy="3160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27" y="3574248"/>
            <a:ext cx="5477692" cy="3006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42" y="4101537"/>
            <a:ext cx="4761794" cy="2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</a:t>
            </a:r>
            <a:r>
              <a:rPr lang="fi-FI" dirty="0"/>
              <a:t>2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ARIMA </a:t>
            </a:r>
            <a:r>
              <a:rPr lang="fi-FI" dirty="0" err="1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711569"/>
            <a:ext cx="5956609" cy="4935416"/>
          </a:xfrm>
        </p:spPr>
        <p:txBody>
          <a:bodyPr>
            <a:normAutofit/>
          </a:bodyPr>
          <a:lstStyle/>
          <a:p>
            <a:endParaRPr lang="fi-FI" sz="2000" dirty="0" smtClean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535992"/>
            <a:ext cx="5451512" cy="3471437"/>
          </a:xfrm>
        </p:spPr>
        <p:txBody>
          <a:bodyPr>
            <a:normAutofit fontScale="92500" lnSpcReduction="10000"/>
          </a:bodyPr>
          <a:lstStyle/>
          <a:p>
            <a:r>
              <a:rPr lang="fi-FI" sz="2000" dirty="0" err="1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forecast_ARIMA_ShowCase.pbix</a:t>
            </a:r>
            <a:r>
              <a:rPr lang="fi-FI" sz="2000" dirty="0" smtClean="0"/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2"/>
              </a:rPr>
              <a:t>http://</a:t>
            </a:r>
            <a:r>
              <a:rPr lang="fi-FI" sz="2000" dirty="0" smtClean="0">
                <a:hlinkClick r:id="rId2"/>
              </a:rPr>
              <a:t>community.powerbi.com/oxcrx34285/attachments/oxcrx34285/RVisuals/112/2/forecast_ARIMA_ShowCase.pbix</a:t>
            </a:r>
            <a:r>
              <a:rPr lang="fi-FI" sz="2000" dirty="0" smtClean="0"/>
              <a:t>)</a:t>
            </a:r>
            <a:endParaRPr lang="fi-FI" sz="2000" dirty="0"/>
          </a:p>
          <a:p>
            <a:r>
              <a:rPr lang="fi-FI" sz="2000" dirty="0" smtClean="0"/>
              <a:t>Import </a:t>
            </a:r>
            <a:r>
              <a:rPr lang="fi-FI" sz="2000" dirty="0"/>
              <a:t>a </a:t>
            </a:r>
            <a:r>
              <a:rPr lang="fi-FI" sz="2000" dirty="0" err="1"/>
              <a:t>custom</a:t>
            </a:r>
            <a:r>
              <a:rPr lang="fi-FI" sz="2000" dirty="0"/>
              <a:t> </a:t>
            </a:r>
            <a:r>
              <a:rPr lang="fi-FI" sz="2000" dirty="0" err="1"/>
              <a:t>visual</a:t>
            </a:r>
            <a:r>
              <a:rPr lang="fi-FI" sz="2000" dirty="0"/>
              <a:t> (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fi-FI" sz="2000" dirty="0"/>
              <a:t> =&gt; . . .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fi-FI" sz="2000" dirty="0"/>
              <a:t> =&gt;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fi-FI" sz="2000" dirty="0"/>
              <a:t> =&gt;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fi-FI" sz="2000" dirty="0" smtClean="0"/>
              <a:t>) </a:t>
            </a:r>
            <a:endParaRPr lang="fi-FI" sz="2000" dirty="0"/>
          </a:p>
          <a:p>
            <a:r>
              <a:rPr lang="fi-FI" sz="2000" dirty="0" err="1"/>
              <a:t>Insert</a:t>
            </a:r>
            <a:r>
              <a:rPr lang="fi-FI" sz="2000" dirty="0"/>
              <a:t>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page</a:t>
            </a:r>
            <a:r>
              <a:rPr lang="fi-FI" sz="2000" dirty="0"/>
              <a:t> and </a:t>
            </a:r>
            <a:r>
              <a:rPr lang="fi-FI" sz="2000" dirty="0" err="1"/>
              <a:t>make</a:t>
            </a:r>
            <a:r>
              <a:rPr lang="fi-FI" sz="2000" dirty="0"/>
              <a:t> </a:t>
            </a:r>
            <a:r>
              <a:rPr lang="fi-FI" sz="2000" dirty="0" err="1" smtClean="0"/>
              <a:t>forecasts</a:t>
            </a:r>
            <a:endParaRPr lang="fi-FI" sz="2000" dirty="0" smtClean="0"/>
          </a:p>
          <a:p>
            <a:r>
              <a:rPr lang="fi-FI" sz="2000" dirty="0" err="1"/>
              <a:t>Apply</a:t>
            </a:r>
            <a:r>
              <a:rPr lang="fi-FI" sz="2000" dirty="0"/>
              <a:t> </a:t>
            </a:r>
            <a:r>
              <a:rPr lang="fi-FI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000" dirty="0"/>
              <a:t> </a:t>
            </a:r>
            <a:r>
              <a:rPr lang="fi-FI" sz="2000" dirty="0" err="1"/>
              <a:t>settings</a:t>
            </a:r>
            <a:r>
              <a:rPr lang="fi-FI" sz="2000" dirty="0"/>
              <a:t> </a:t>
            </a:r>
            <a:r>
              <a:rPr lang="fi-FI" sz="2000" dirty="0" smtClean="0"/>
              <a:t>for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Forecasting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and </a:t>
            </a:r>
            <a:r>
              <a:rPr lang="fi-FI" sz="2000" dirty="0" smtClean="0"/>
              <a:t>set, for </a:t>
            </a:r>
            <a:r>
              <a:rPr lang="fi-FI" sz="2000" dirty="0" err="1" smtClean="0"/>
              <a:t>example</a:t>
            </a:r>
            <a:r>
              <a:rPr lang="fi-FI" sz="2000" dirty="0" smtClean="0"/>
              <a:t>,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Forecast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fi-FI" sz="2000" dirty="0" smtClean="0"/>
              <a:t> </a:t>
            </a:r>
            <a:r>
              <a:rPr lang="fi-FI" sz="2000" dirty="0"/>
              <a:t>=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endParaRPr lang="fi-FI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3" y="372288"/>
            <a:ext cx="5650203" cy="3008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93" y="3712029"/>
            <a:ext cx="52006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33.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scatter</a:t>
            </a:r>
            <a:r>
              <a:rPr lang="fi-FI" dirty="0" smtClean="0"/>
              <a:t> (XY) </a:t>
            </a:r>
            <a:r>
              <a:rPr lang="fi-FI" dirty="0" err="1" smtClean="0"/>
              <a:t>plot</a:t>
            </a:r>
            <a:r>
              <a:rPr lang="fi-FI" dirty="0" smtClean="0"/>
              <a:t> and </a:t>
            </a:r>
            <a:r>
              <a:rPr lang="fi-FI" dirty="0" err="1" smtClean="0"/>
              <a:t>spline</a:t>
            </a:r>
            <a:r>
              <a:rPr lang="fi-FI" dirty="0" smtClean="0"/>
              <a:t> </a:t>
            </a:r>
            <a:r>
              <a:rPr lang="fi-FI" dirty="0" err="1" smtClean="0"/>
              <a:t>chart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04855" y="1799430"/>
            <a:ext cx="5738892" cy="5058570"/>
          </a:xfrm>
        </p:spPr>
        <p:txBody>
          <a:bodyPr>
            <a:normAutofit fontScale="77500" lnSpcReduction="20000"/>
          </a:bodyPr>
          <a:lstStyle/>
          <a:p>
            <a:r>
              <a:rPr lang="fi-FI" sz="2000" dirty="0" err="1" smtClean="0"/>
              <a:t>Download</a:t>
            </a:r>
            <a:r>
              <a:rPr lang="fi-FI" sz="2000" dirty="0"/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Smoothing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Splines</a:t>
            </a:r>
            <a:r>
              <a:rPr lang="fi-FI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Showcase.pbix</a:t>
            </a:r>
            <a:r>
              <a:rPr lang="fi-FI" sz="2000" dirty="0" smtClean="0"/>
              <a:t> </a:t>
            </a:r>
            <a:r>
              <a:rPr lang="fi-FI" sz="2000" dirty="0" smtClean="0">
                <a:hlinkClick r:id="rId2"/>
              </a:rPr>
              <a:t>http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community.powerbi.com/oxcrx34285/attachments/oxcrx34285/RVisuals/18/10/Smoothing%20Splines%20Showcase.pbix</a:t>
            </a:r>
            <a:endParaRPr lang="fi-FI" sz="2000" dirty="0" smtClean="0"/>
          </a:p>
          <a:p>
            <a:r>
              <a:rPr lang="en-US" sz="2000" dirty="0"/>
              <a:t>Import a custom visual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Visualizations</a:t>
            </a:r>
            <a:r>
              <a:rPr lang="en-US" sz="2000" dirty="0"/>
              <a:t> =&gt; . . . =&gt;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from store</a:t>
            </a:r>
            <a:r>
              <a:rPr lang="en-US" sz="2000" dirty="0"/>
              <a:t> =&gt;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Analytics</a:t>
            </a:r>
            <a:r>
              <a:rPr lang="en-US" sz="2000" dirty="0"/>
              <a:t> 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Spline chart</a:t>
            </a:r>
            <a:r>
              <a:rPr lang="en-US" sz="2000" dirty="0" smtClean="0"/>
              <a:t>) and find out trends</a:t>
            </a:r>
            <a:endParaRPr lang="en-US" sz="2000" dirty="0"/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Scatter charts and bubble charts in Power BI (Tutorial</a:t>
            </a:r>
            <a:r>
              <a:rPr lang="en-US" sz="2000" i="1" dirty="0" smtClean="0"/>
              <a:t>)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https://powerbi.microsoft.com/en-us/documentation/powerbi-service-tutorial-scatter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en-US" sz="1600" dirty="0" smtClean="0"/>
              <a:t>”</a:t>
            </a:r>
            <a:r>
              <a:rPr lang="en-US" sz="1600" dirty="0"/>
              <a:t>you can create a field that concatenates your X and Y values together into something unique per point . . . Use the Query Editor to add an Index Column to your dataset. Then add this column to the Details [or Legend] area of your </a:t>
            </a:r>
            <a:r>
              <a:rPr lang="en-US" sz="1600" dirty="0" smtClean="0"/>
              <a:t>visualization”</a:t>
            </a:r>
          </a:p>
          <a:p>
            <a:pPr lvl="1"/>
            <a:r>
              <a:rPr lang="fi-FI" sz="1600" dirty="0" smtClean="0"/>
              <a:t>If it is </a:t>
            </a:r>
            <a:r>
              <a:rPr lang="fi-FI" sz="1600" dirty="0" err="1" smtClean="0"/>
              <a:t>not</a:t>
            </a:r>
            <a:r>
              <a:rPr lang="fi-FI" sz="1600" dirty="0" smtClean="0"/>
              <a:t> </a:t>
            </a:r>
            <a:r>
              <a:rPr lang="fi-FI" sz="1600" dirty="0" err="1" smtClean="0"/>
              <a:t>allowed</a:t>
            </a:r>
            <a:r>
              <a:rPr lang="fi-FI" sz="1600" dirty="0" smtClean="0"/>
              <a:t> to </a:t>
            </a:r>
            <a:r>
              <a:rPr lang="fi-FI" sz="1600" dirty="0" err="1" smtClean="0"/>
              <a:t>edit</a:t>
            </a:r>
            <a:r>
              <a:rPr lang="fi-FI" sz="1600" dirty="0" smtClean="0"/>
              <a:t> </a:t>
            </a:r>
            <a:r>
              <a:rPr lang="fi-FI" sz="1600" dirty="0" err="1" smtClean="0"/>
              <a:t>queries</a:t>
            </a:r>
            <a:r>
              <a:rPr lang="fi-FI" sz="1600" dirty="0" smtClean="0"/>
              <a:t> </a:t>
            </a:r>
            <a:r>
              <a:rPr lang="fi-FI" sz="1600" dirty="0" err="1" smtClean="0"/>
              <a:t>then</a:t>
            </a:r>
            <a:r>
              <a:rPr lang="fi-FI" sz="1600" dirty="0" smtClean="0"/>
              <a:t> </a:t>
            </a:r>
            <a:r>
              <a:rPr lang="fi-FI" sz="1600" dirty="0" err="1" smtClean="0"/>
              <a:t>you</a:t>
            </a:r>
            <a:r>
              <a:rPr lang="fi-FI" sz="1600" dirty="0" smtClean="0"/>
              <a:t> </a:t>
            </a:r>
            <a:r>
              <a:rPr lang="fi-FI" sz="1600" dirty="0" err="1" smtClean="0"/>
              <a:t>will</a:t>
            </a:r>
            <a:r>
              <a:rPr lang="fi-FI" sz="1600" dirty="0" smtClean="0"/>
              <a:t> </a:t>
            </a:r>
            <a:r>
              <a:rPr lang="fi-FI" sz="1600" dirty="0" err="1" smtClean="0"/>
              <a:t>create</a:t>
            </a:r>
            <a:r>
              <a:rPr lang="fi-FI" sz="1600" dirty="0" smtClean="0"/>
              <a:t> an </a:t>
            </a:r>
            <a:r>
              <a:rPr lang="fi-FI" sz="1600" dirty="0" err="1" smtClean="0"/>
              <a:t>index</a:t>
            </a:r>
            <a:r>
              <a:rPr lang="fi-FI" sz="1600" dirty="0" smtClean="0"/>
              <a:t> </a:t>
            </a:r>
            <a:r>
              <a:rPr lang="fi-FI" sz="1600" dirty="0" err="1" smtClean="0"/>
              <a:t>within</a:t>
            </a:r>
            <a:r>
              <a:rPr lang="fi-FI" sz="1600" dirty="0" smtClean="0"/>
              <a:t> </a:t>
            </a:r>
            <a:r>
              <a:rPr lang="fi-FI" sz="1600" dirty="0" err="1" smtClean="0"/>
              <a:t>the</a:t>
            </a:r>
            <a:r>
              <a:rPr lang="fi-FI" sz="1600" dirty="0" smtClean="0"/>
              <a:t> </a:t>
            </a:r>
            <a:r>
              <a:rPr lang="fi-FI" sz="1600" dirty="0" err="1" smtClean="0"/>
              <a:t>following</a:t>
            </a:r>
            <a:r>
              <a:rPr lang="fi-FI" sz="1600" dirty="0"/>
              <a:t> (</a:t>
            </a:r>
            <a:r>
              <a:rPr lang="fi-FI" sz="1600" dirty="0">
                <a:hlinkClick r:id="rId4"/>
              </a:rPr>
              <a:t>http://</a:t>
            </a:r>
            <a:r>
              <a:rPr lang="fi-FI" sz="1600" dirty="0" smtClean="0">
                <a:hlinkClick r:id="rId4"/>
              </a:rPr>
              <a:t>community.powerbi.com/t5/Desktop/Add-an-index-column-to-a-summarised-table/td-p/204905</a:t>
            </a:r>
            <a:r>
              <a:rPr lang="fi-FI" sz="1600" dirty="0" smtClean="0"/>
              <a:t>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Index = CALCULATE (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COUNTROWS ('presidents');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FILTER (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'presidents';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'presidents'[Date Index] &lt;= EARLIER ( presidents[Date Index])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9144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/>
              <a:t>Illustrate the following:</a:t>
            </a:r>
          </a:p>
          <a:p>
            <a:pPr lvl="1"/>
            <a:r>
              <a:rPr lang="fi-FI" sz="1600" dirty="0" err="1" smtClean="0"/>
              <a:t>Relatioships</a:t>
            </a:r>
            <a:r>
              <a:rPr lang="fi-FI" sz="1600" dirty="0" smtClean="0"/>
              <a:t> </a:t>
            </a:r>
            <a:r>
              <a:rPr lang="fi-FI" sz="1600" dirty="0" err="1"/>
              <a:t>among</a:t>
            </a:r>
            <a:r>
              <a:rPr lang="fi-FI" sz="1600" dirty="0"/>
              <a:t> </a:t>
            </a:r>
            <a:r>
              <a:rPr lang="fi-FI" sz="1600" dirty="0" err="1" smtClean="0"/>
              <a:t>measures</a:t>
            </a:r>
            <a:r>
              <a:rPr lang="fi-FI" sz="1600" dirty="0"/>
              <a:t> </a:t>
            </a:r>
            <a:r>
              <a:rPr lang="fi-FI" sz="1600" dirty="0" smtClean="0"/>
              <a:t>(i.e., </a:t>
            </a:r>
            <a:r>
              <a:rPr lang="en-US" sz="1600" dirty="0"/>
              <a:t>behave in relation to one </a:t>
            </a:r>
            <a:r>
              <a:rPr lang="en-US" sz="1600" dirty="0" smtClean="0"/>
              <a:t>another)</a:t>
            </a:r>
          </a:p>
          <a:p>
            <a:pPr lvl="1"/>
            <a:endParaRPr lang="fi-FI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48" y="127363"/>
            <a:ext cx="5556069" cy="2252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73" y="2380257"/>
            <a:ext cx="3979818" cy="2227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931" y="4633151"/>
            <a:ext cx="2297702" cy="20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68" y="165355"/>
            <a:ext cx="5371012" cy="1226819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34.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NLP and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r>
              <a:rPr lang="fi-FI" dirty="0" smtClean="0"/>
              <a:t> </a:t>
            </a:r>
            <a:r>
              <a:rPr lang="fi-FI" dirty="0" err="1" smtClean="0"/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868" y="1449977"/>
            <a:ext cx="5251161" cy="250806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Review </a:t>
            </a:r>
            <a:r>
              <a:rPr lang="en-US" sz="2400" i="1" dirty="0"/>
              <a:t>Introduction to Natural Language Processing</a:t>
            </a:r>
            <a:r>
              <a:rPr lang="en-US" sz="2400" dirty="0"/>
              <a:t> (</a:t>
            </a:r>
            <a:r>
              <a:rPr lang="en-US" sz="2400" u="sng" dirty="0">
                <a:hlinkClick r:id="rId2"/>
              </a:rPr>
              <a:t>https://www.datascience.com/learn-data-science/fundamentals/introduction-to-natural-language-processing-lexical-units-data-science</a:t>
            </a:r>
            <a:r>
              <a:rPr lang="en-US" sz="2400" u="sng" dirty="0"/>
              <a:t>)</a:t>
            </a:r>
            <a:endParaRPr lang="en-US" sz="1800" dirty="0"/>
          </a:p>
          <a:p>
            <a:r>
              <a:rPr lang="fi-FI" sz="2400" dirty="0" err="1" smtClean="0"/>
              <a:t>Upload</a:t>
            </a:r>
            <a:r>
              <a:rPr lang="fi-FI" sz="2400" dirty="0" smtClean="0"/>
              <a:t> </a:t>
            </a:r>
            <a:r>
              <a:rPr lang="fi-FI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Word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cloud.pbix</a:t>
            </a:r>
            <a:r>
              <a:rPr lang="fi-FI" sz="2400" dirty="0" smtClean="0"/>
              <a:t> </a:t>
            </a:r>
            <a:r>
              <a:rPr lang="fi-FI" sz="2400" dirty="0" err="1" smtClean="0"/>
              <a:t>from</a:t>
            </a:r>
            <a:r>
              <a:rPr lang="fi-FI" sz="2400" dirty="0" smtClean="0"/>
              <a:t> Moodle </a:t>
            </a:r>
          </a:p>
          <a:p>
            <a:r>
              <a:rPr lang="fi-FI" sz="2400" dirty="0" err="1" smtClean="0"/>
              <a:t>Change</a:t>
            </a:r>
            <a:r>
              <a:rPr lang="fi-FI" sz="2400" dirty="0"/>
              <a:t>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i-FI" sz="2400" dirty="0" smtClean="0"/>
              <a:t> </a:t>
            </a:r>
            <a:r>
              <a:rPr lang="fi-FI" sz="2400" dirty="0" err="1" smtClean="0"/>
              <a:t>options</a:t>
            </a:r>
            <a:r>
              <a:rPr lang="fi-FI" sz="2400" dirty="0" smtClean="0"/>
              <a:t> and </a:t>
            </a:r>
            <a:r>
              <a:rPr lang="fi-FI" sz="2400" dirty="0" err="1" smtClean="0"/>
              <a:t>learn</a:t>
            </a:r>
            <a:r>
              <a:rPr lang="fi-FI" sz="2400" dirty="0" smtClean="0"/>
              <a:t> to </a:t>
            </a:r>
            <a:r>
              <a:rPr lang="fi-FI" sz="2400" dirty="0" err="1" smtClean="0"/>
              <a:t>form</a:t>
            </a:r>
            <a:r>
              <a:rPr lang="fi-FI" sz="2400" dirty="0" smtClean="0"/>
              <a:t> </a:t>
            </a:r>
            <a:r>
              <a:rPr lang="fi-FI" sz="2400" dirty="0" err="1" smtClean="0"/>
              <a:t>word</a:t>
            </a:r>
            <a:r>
              <a:rPr lang="fi-FI" sz="2400" dirty="0" smtClean="0"/>
              <a:t> </a:t>
            </a:r>
            <a:r>
              <a:rPr lang="fi-FI" sz="2400" dirty="0" err="1" smtClean="0"/>
              <a:t>cloud</a:t>
            </a:r>
            <a:endParaRPr lang="fi-FI" sz="2400" dirty="0" smtClean="0"/>
          </a:p>
          <a:p>
            <a:endParaRPr lang="fi-FI" sz="2400" dirty="0"/>
          </a:p>
          <a:p>
            <a:endParaRPr lang="fi-FI" sz="2400" dirty="0"/>
          </a:p>
          <a:p>
            <a:endParaRPr lang="fi-FI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98" y="627172"/>
            <a:ext cx="5912440" cy="2695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97" y="4073651"/>
            <a:ext cx="8707484" cy="24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11258006" cy="1325563"/>
          </a:xfrm>
        </p:spPr>
        <p:txBody>
          <a:bodyPr/>
          <a:lstStyle/>
          <a:p>
            <a:r>
              <a:rPr lang="fi-FI" dirty="0" smtClean="0"/>
              <a:t>35.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compare</a:t>
            </a:r>
            <a:r>
              <a:rPr lang="fi-FI" dirty="0" smtClean="0"/>
              <a:t> </a:t>
            </a:r>
            <a:r>
              <a:rPr lang="fi-FI" dirty="0" err="1" smtClean="0"/>
              <a:t>accuracies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classifiers</a:t>
            </a:r>
            <a:r>
              <a:rPr lang="fi-FI" dirty="0" smtClean="0"/>
              <a:t> (</a:t>
            </a:r>
            <a:r>
              <a:rPr lang="fi-FI" dirty="0" err="1" smtClean="0"/>
              <a:t>neural</a:t>
            </a:r>
            <a:r>
              <a:rPr lang="fi-FI" dirty="0" smtClean="0"/>
              <a:t> </a:t>
            </a:r>
            <a:r>
              <a:rPr lang="fi-FI" dirty="0" err="1" smtClean="0"/>
              <a:t>network</a:t>
            </a:r>
            <a:r>
              <a:rPr lang="fi-FI" dirty="0" smtClean="0"/>
              <a:t> and </a:t>
            </a:r>
            <a:r>
              <a:rPr lang="fi-FI" dirty="0" err="1" smtClean="0"/>
              <a:t>decision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4948646" cy="4831228"/>
          </a:xfrm>
        </p:spPr>
        <p:txBody>
          <a:bodyPr>
            <a:normAutofit/>
          </a:bodyPr>
          <a:lstStyle/>
          <a:p>
            <a:r>
              <a:rPr lang="fi-FI" sz="3200" dirty="0" err="1"/>
              <a:t>Upload</a:t>
            </a:r>
            <a:r>
              <a:rPr lang="fi-FI" sz="3200" dirty="0"/>
              <a:t> </a:t>
            </a:r>
            <a:r>
              <a:rPr lang="fi-FI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</a:t>
            </a:r>
            <a:r>
              <a:rPr lang="fi-FI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i-FI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etwork.pbix</a:t>
            </a:r>
            <a:r>
              <a:rPr lang="fi-FI" sz="3200" b="1" dirty="0" smtClean="0"/>
              <a:t> </a:t>
            </a:r>
            <a:r>
              <a:rPr lang="fi-FI" sz="3200" dirty="0" err="1"/>
              <a:t>from</a:t>
            </a:r>
            <a:r>
              <a:rPr lang="fi-FI" sz="3200" dirty="0"/>
              <a:t> Moodle </a:t>
            </a:r>
            <a:endParaRPr lang="fi-FI" sz="3200" dirty="0" smtClean="0"/>
          </a:p>
          <a:p>
            <a:r>
              <a:rPr lang="fi-FI" sz="3200" dirty="0" smtClean="0"/>
              <a:t>Make </a:t>
            </a:r>
            <a:r>
              <a:rPr lang="fi-FI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esicion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endParaRPr lang="fi-FI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3200" dirty="0" err="1" smtClean="0"/>
              <a:t>Compare</a:t>
            </a:r>
            <a:r>
              <a:rPr lang="fi-FI" sz="3200" dirty="0" smtClean="0"/>
              <a:t> </a:t>
            </a:r>
            <a:r>
              <a:rPr lang="fi-FI" sz="3200" dirty="0" err="1" smtClean="0"/>
              <a:t>the</a:t>
            </a:r>
            <a:r>
              <a:rPr lang="fi-FI" sz="3200" dirty="0" smtClean="0"/>
              <a:t> </a:t>
            </a:r>
            <a:r>
              <a:rPr lang="fi-FI" sz="3200" dirty="0" err="1" smtClean="0"/>
              <a:t>classifiers</a:t>
            </a:r>
            <a:r>
              <a:rPr lang="fi-FI" sz="3200" dirty="0" smtClean="0"/>
              <a:t> </a:t>
            </a:r>
            <a:r>
              <a:rPr lang="fi-FI" sz="3200" dirty="0" err="1" smtClean="0"/>
              <a:t>within</a:t>
            </a:r>
            <a:r>
              <a:rPr lang="fi-FI" sz="3200" dirty="0" smtClean="0"/>
              <a:t> </a:t>
            </a:r>
            <a:r>
              <a:rPr lang="fi-FI" sz="3200" dirty="0" err="1" smtClean="0"/>
              <a:t>accuracy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1861482"/>
            <a:ext cx="4484234" cy="431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320" y="2130655"/>
            <a:ext cx="1916566" cy="31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6539594" cy="1325563"/>
          </a:xfrm>
        </p:spPr>
        <p:txBody>
          <a:bodyPr/>
          <a:lstStyle/>
          <a:p>
            <a:r>
              <a:rPr lang="fi-FI" dirty="0" smtClean="0"/>
              <a:t>36.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trees</a:t>
            </a:r>
            <a:r>
              <a:rPr lang="fi-FI" dirty="0" smtClean="0"/>
              <a:t> to </a:t>
            </a:r>
            <a:r>
              <a:rPr lang="fi-FI" dirty="0" err="1" smtClean="0"/>
              <a:t>networks</a:t>
            </a:r>
            <a:r>
              <a:rPr lang="fi-FI" dirty="0" smtClean="0"/>
              <a:t> –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54926"/>
            <a:ext cx="5993674" cy="45807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Review the video </a:t>
            </a:r>
            <a:r>
              <a:rPr lang="en-US" sz="2400" i="1" dirty="0" smtClean="0"/>
              <a:t>A </a:t>
            </a:r>
            <a:r>
              <a:rPr lang="en-US" sz="2400" i="1" dirty="0"/>
              <a:t>visual history of human </a:t>
            </a:r>
            <a:r>
              <a:rPr lang="en-US" sz="2400" i="1" dirty="0" smtClean="0"/>
              <a:t>knowledge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u="sng" dirty="0" smtClean="0">
                <a:hlinkClick r:id="rId2"/>
              </a:rPr>
              <a:t>https</a:t>
            </a:r>
            <a:r>
              <a:rPr lang="en-US" sz="2400" u="sng" dirty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www.ted.com/talks/manuel_lima_a_visual_history_of_human_knowledge</a:t>
            </a:r>
            <a:r>
              <a:rPr lang="en-US" sz="2400" dirty="0"/>
              <a:t>)</a:t>
            </a:r>
            <a:endParaRPr lang="en-US" sz="2400" dirty="0" smtClean="0"/>
          </a:p>
          <a:p>
            <a:r>
              <a:rPr lang="en-US" sz="2400" dirty="0" smtClean="0"/>
              <a:t>Review </a:t>
            </a:r>
            <a:r>
              <a:rPr lang="en-US" sz="2400" i="1" dirty="0" smtClean="0"/>
              <a:t>Neural network zoo </a:t>
            </a:r>
            <a:r>
              <a:rPr lang="en-US" sz="2400" dirty="0" smtClean="0"/>
              <a:t>(</a:t>
            </a:r>
            <a:r>
              <a:rPr lang="en-US" sz="2400" u="sng" dirty="0" smtClean="0">
                <a:hlinkClick r:id="rId3"/>
              </a:rPr>
              <a:t>http</a:t>
            </a:r>
            <a:r>
              <a:rPr lang="en-US" sz="2400" u="sng" dirty="0">
                <a:hlinkClick r:id="rId3"/>
              </a:rPr>
              <a:t>://www.asimovinstitute.org/neural-network-zoo</a:t>
            </a:r>
            <a:r>
              <a:rPr lang="en-US" sz="2400" u="sng" dirty="0" smtClean="0">
                <a:hlinkClick r:id="rId3"/>
              </a:rPr>
              <a:t>/</a:t>
            </a:r>
            <a:r>
              <a:rPr lang="en-US" sz="1800" dirty="0"/>
              <a:t> </a:t>
            </a:r>
            <a:r>
              <a:rPr lang="en-US" sz="2400" dirty="0" smtClean="0"/>
              <a:t>)</a:t>
            </a:r>
          </a:p>
          <a:p>
            <a:r>
              <a:rPr lang="fi-FI" sz="2400" dirty="0" err="1" smtClean="0"/>
              <a:t>Explain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differences</a:t>
            </a:r>
            <a:r>
              <a:rPr lang="fi-FI" sz="2400" dirty="0" smtClean="0"/>
              <a:t> </a:t>
            </a:r>
            <a:r>
              <a:rPr lang="fi-FI" sz="2400" dirty="0" err="1" smtClean="0"/>
              <a:t>between</a:t>
            </a:r>
            <a:r>
              <a:rPr lang="fi-FI" sz="2400" dirty="0" smtClean="0"/>
              <a:t> </a:t>
            </a:r>
            <a:r>
              <a:rPr lang="fi-FI" sz="2400" dirty="0" err="1" smtClean="0"/>
              <a:t>trees</a:t>
            </a:r>
            <a:r>
              <a:rPr lang="fi-FI" sz="2400" dirty="0" smtClean="0"/>
              <a:t> and </a:t>
            </a:r>
            <a:r>
              <a:rPr lang="fi-FI" sz="2400" dirty="0" err="1" smtClean="0"/>
              <a:t>networks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033" y="390389"/>
            <a:ext cx="42291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910943" cy="1325563"/>
          </a:xfrm>
        </p:spPr>
        <p:txBody>
          <a:bodyPr/>
          <a:lstStyle/>
          <a:p>
            <a:r>
              <a:rPr lang="fi-FI" dirty="0" smtClean="0"/>
              <a:t>37. </a:t>
            </a:r>
            <a:r>
              <a:rPr lang="fi-FI" dirty="0" err="1" smtClean="0"/>
              <a:t>Learn</a:t>
            </a:r>
            <a:r>
              <a:rPr lang="fi-FI" dirty="0" smtClean="0"/>
              <a:t> regression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/>
              <a:t>E</a:t>
            </a:r>
            <a:r>
              <a:rPr lang="fi-FI" dirty="0" smtClean="0"/>
              <a:t>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54926"/>
            <a:ext cx="6964680" cy="458070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Review (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www.wikihow.com/Sample/Regression-Analysis</a:t>
            </a:r>
            <a:r>
              <a:rPr lang="en-US" sz="2400" dirty="0" smtClean="0"/>
              <a:t>) and (</a:t>
            </a:r>
            <a:r>
              <a:rPr lang="en-US" sz="2400" u="sng" dirty="0" smtClean="0">
                <a:hlinkClick r:id="rId3"/>
              </a:rPr>
              <a:t>https</a:t>
            </a:r>
            <a:r>
              <a:rPr lang="en-US" sz="2400" u="sng" dirty="0">
                <a:hlinkClick r:id="rId3"/>
              </a:rPr>
              <a:t>://</a:t>
            </a:r>
            <a:r>
              <a:rPr lang="en-US" sz="2400" u="sng" dirty="0" smtClean="0">
                <a:hlinkClick r:id="rId3"/>
              </a:rPr>
              <a:t>www.wikihow.com/Sample/Regression-Analysis-for-Blood-Pressure</a:t>
            </a:r>
            <a:r>
              <a:rPr lang="en-US" sz="2400" dirty="0" smtClean="0"/>
              <a:t>)</a:t>
            </a:r>
          </a:p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video </a:t>
            </a:r>
            <a:r>
              <a:rPr lang="en-US" sz="2400" dirty="0" smtClean="0"/>
              <a:t>Explanation </a:t>
            </a:r>
            <a:r>
              <a:rPr lang="en-US" sz="2400" dirty="0"/>
              <a:t>of Regression Analysis Results (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www.youtube.com/watch?v=c5blVUkkjTM</a:t>
            </a:r>
            <a:r>
              <a:rPr lang="en-US" sz="2400" dirty="0" smtClean="0"/>
              <a:t>)</a:t>
            </a:r>
            <a:endParaRPr lang="fi-FI" sz="2400" dirty="0" smtClean="0"/>
          </a:p>
          <a:p>
            <a:r>
              <a:rPr lang="fi-FI" sz="2400" dirty="0" err="1" smtClean="0"/>
              <a:t>Use</a:t>
            </a:r>
            <a:r>
              <a:rPr lang="fi-FI" sz="2400" dirty="0" smtClean="0"/>
              <a:t>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fi-FI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err="1" smtClean="0"/>
              <a:t>from</a:t>
            </a:r>
            <a:r>
              <a:rPr lang="fi-FI" sz="2400" dirty="0" smtClean="0"/>
              <a:t> Moodle and </a:t>
            </a:r>
            <a:r>
              <a:rPr lang="fi-FI" sz="2400" dirty="0" err="1" smtClean="0"/>
              <a:t>make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regression </a:t>
            </a:r>
            <a:r>
              <a:rPr lang="fi-FI" sz="2400" dirty="0" err="1" smtClean="0"/>
              <a:t>that</a:t>
            </a:r>
            <a:r>
              <a:rPr lang="fi-FI" sz="2400" dirty="0" smtClean="0"/>
              <a:t> </a:t>
            </a:r>
            <a:r>
              <a:rPr lang="fi-FI" sz="2400" dirty="0" err="1" smtClean="0"/>
              <a:t>predict</a:t>
            </a:r>
            <a:r>
              <a:rPr lang="fi-FI" sz="2400" dirty="0" smtClean="0"/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University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endParaRPr lang="en-US" sz="24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400" dirty="0" err="1" smtClean="0"/>
              <a:t>Explain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results</a:t>
            </a:r>
            <a:r>
              <a:rPr lang="fi-FI" sz="2400" dirty="0" smtClean="0"/>
              <a:t> of </a:t>
            </a:r>
            <a:r>
              <a:rPr lang="fi-FI" sz="2400" dirty="0" err="1" smtClean="0"/>
              <a:t>the</a:t>
            </a:r>
            <a:r>
              <a:rPr lang="fi-FI" sz="2400" dirty="0" smtClean="0"/>
              <a:t> regression</a:t>
            </a:r>
          </a:p>
          <a:p>
            <a:r>
              <a:rPr lang="fi-FI" sz="2400" dirty="0" err="1" smtClean="0"/>
              <a:t>Review</a:t>
            </a:r>
            <a:r>
              <a:rPr lang="fi-FI" sz="2400" dirty="0"/>
              <a:t> </a:t>
            </a:r>
            <a:r>
              <a:rPr lang="fi-FI" sz="2400" dirty="0">
                <a:hlinkClick r:id="rId5"/>
              </a:rPr>
              <a:t>http://</a:t>
            </a:r>
            <a:r>
              <a:rPr lang="fi-FI" sz="2400" dirty="0" smtClean="0">
                <a:hlinkClick r:id="rId5"/>
              </a:rPr>
              <a:t>keydifferences.com/difference-between-correlation-and-regression.html</a:t>
            </a:r>
            <a:endParaRPr lang="fi-FI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157" y="2146012"/>
            <a:ext cx="3370217" cy="2096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157" y="4315856"/>
            <a:ext cx="3332117" cy="211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317" y="498813"/>
            <a:ext cx="5094923" cy="13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39" y="188323"/>
            <a:ext cx="8399363" cy="1000397"/>
          </a:xfrm>
        </p:spPr>
        <p:txBody>
          <a:bodyPr>
            <a:normAutofit/>
          </a:bodyPr>
          <a:lstStyle/>
          <a:p>
            <a:r>
              <a:rPr lang="fi-FI" dirty="0"/>
              <a:t>2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40" y="1711569"/>
            <a:ext cx="4206186" cy="46108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Review </a:t>
            </a:r>
            <a:r>
              <a:rPr lang="en-US" i="1" dirty="0" smtClean="0"/>
              <a:t>Graph </a:t>
            </a:r>
            <a:r>
              <a:rPr lang="en-US" i="1" dirty="0"/>
              <a:t>Selection </a:t>
            </a:r>
            <a:r>
              <a:rPr lang="en-US" i="1" dirty="0" smtClean="0"/>
              <a:t>Matrix </a:t>
            </a:r>
            <a:r>
              <a:rPr lang="en-US" dirty="0" smtClean="0"/>
              <a:t>(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www.perceptualedge.com/articles/misc/Graph_Selection_Matrix.pdf</a:t>
            </a:r>
            <a:r>
              <a:rPr lang="en-US" dirty="0" smtClean="0"/>
              <a:t>)</a:t>
            </a:r>
            <a:r>
              <a:rPr lang="en-US" i="1" dirty="0" smtClean="0"/>
              <a:t>. </a:t>
            </a:r>
          </a:p>
          <a:p>
            <a:r>
              <a:rPr lang="fi-FI" dirty="0" smtClean="0"/>
              <a:t>Import </a:t>
            </a:r>
            <a:r>
              <a:rPr lang="fi-FI" dirty="0" err="1" smtClean="0"/>
              <a:t>the</a:t>
            </a:r>
            <a:r>
              <a:rPr lang="fi-FI" dirty="0" smtClean="0"/>
              <a:t> Excel </a:t>
            </a:r>
            <a:r>
              <a:rPr lang="fi-FI" dirty="0" err="1" smtClean="0"/>
              <a:t>file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Students</a:t>
            </a:r>
            <a:r>
              <a:rPr lang="fi-FI" dirty="0" smtClean="0"/>
              <a:t> into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BI Desktop </a:t>
            </a:r>
            <a:r>
              <a:rPr lang="fi-FI" dirty="0" smtClean="0"/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fi-FI" dirty="0"/>
              <a:t> =&gt;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smtClean="0"/>
              <a:t>Make </a:t>
            </a:r>
            <a:r>
              <a:rPr lang="fi-FI" dirty="0" err="1" smtClean="0"/>
              <a:t>bar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r>
              <a:rPr lang="fi-FI" dirty="0" smtClean="0"/>
              <a:t> and </a:t>
            </a:r>
            <a:r>
              <a:rPr lang="fi-FI" dirty="0" err="1" smtClean="0"/>
              <a:t>illustrate</a:t>
            </a:r>
            <a:r>
              <a:rPr lang="fi-FI" dirty="0" smtClean="0"/>
              <a:t> </a:t>
            </a:r>
            <a:r>
              <a:rPr lang="fi-FI" dirty="0" err="1" smtClean="0"/>
              <a:t>variations</a:t>
            </a:r>
            <a:r>
              <a:rPr lang="fi-FI" dirty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/>
              <a:t>categories</a:t>
            </a:r>
            <a:r>
              <a:rPr lang="en-US" dirty="0" smtClean="0"/>
              <a:t> and variations within measures</a:t>
            </a:r>
            <a:endParaRPr lang="fi-FI" sz="1800" dirty="0" smtClean="0"/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94" y="118655"/>
            <a:ext cx="3668365" cy="3830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43" y="3020430"/>
            <a:ext cx="6396718" cy="34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1345091" cy="1157151"/>
          </a:xfrm>
        </p:spPr>
        <p:txBody>
          <a:bodyPr/>
          <a:lstStyle/>
          <a:p>
            <a:r>
              <a:rPr lang="fi-FI" dirty="0" smtClean="0"/>
              <a:t>38.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optimization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Excel </a:t>
            </a:r>
            <a:r>
              <a:rPr lang="fi-FI" dirty="0" err="1" smtClean="0"/>
              <a:t>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 fontScale="92500" lnSpcReduction="10000"/>
          </a:bodyPr>
          <a:lstStyle/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fi-FI" sz="2000" i="1" dirty="0" err="1" smtClean="0"/>
              <a:t>Optimization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Methods</a:t>
            </a:r>
            <a:r>
              <a:rPr lang="fi-FI" sz="2000" i="1" dirty="0" smtClean="0"/>
              <a:t> in Management Science</a:t>
            </a:r>
            <a:r>
              <a:rPr lang="fi-FI" sz="2000" dirty="0" smtClean="0"/>
              <a:t> (</a:t>
            </a:r>
            <a:r>
              <a:rPr lang="fi-FI" sz="2000" dirty="0" smtClean="0">
                <a:hlinkClick r:id="rId2"/>
              </a:rPr>
              <a:t>https</a:t>
            </a:r>
            <a:r>
              <a:rPr lang="fi-FI" sz="2000" dirty="0">
                <a:hlinkClick r:id="rId2"/>
              </a:rPr>
              <a:t>://</a:t>
            </a:r>
            <a:r>
              <a:rPr lang="fi-FI" sz="2000" dirty="0" smtClean="0">
                <a:hlinkClick r:id="rId2"/>
              </a:rPr>
              <a:t>ocw.mit.edu/courses/sloan-school-of-management/15-053-optimization-methods-in-management-science-spring-2013/tutorials/MIT15_053S13_tut03.pdf</a:t>
            </a:r>
            <a:r>
              <a:rPr lang="fi-FI" sz="2000" dirty="0" smtClean="0"/>
              <a:t>)</a:t>
            </a:r>
          </a:p>
          <a:p>
            <a:r>
              <a:rPr lang="fi-FI" sz="2000" dirty="0" err="1" smtClean="0"/>
              <a:t>Follow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instructions</a:t>
            </a:r>
            <a:r>
              <a:rPr lang="fi-FI" sz="2000" dirty="0" smtClean="0"/>
              <a:t> and ”</a:t>
            </a:r>
            <a:r>
              <a:rPr lang="en-US" sz="2000" dirty="0" smtClean="0"/>
              <a:t>find </a:t>
            </a:r>
            <a:r>
              <a:rPr lang="en-US" sz="2000" dirty="0"/>
              <a:t>a minimum-cost diet that contains at least 500 calories, at least 6 grams of chocolate, at least 10 grams of sugar, and at least 8 grams of </a:t>
            </a:r>
            <a:r>
              <a:rPr lang="en-US" sz="2000" dirty="0" smtClean="0"/>
              <a:t>fat”</a:t>
            </a:r>
            <a:endParaRPr lang="fi-FI" sz="2000" dirty="0" smtClean="0"/>
          </a:p>
          <a:p>
            <a:r>
              <a:rPr lang="fi-FI" sz="2000" dirty="0" err="1" smtClean="0"/>
              <a:t>Interpret</a:t>
            </a:r>
            <a:r>
              <a:rPr lang="fi-FI" sz="2000" dirty="0" smtClean="0"/>
              <a:t>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results</a:t>
            </a:r>
            <a:r>
              <a:rPr lang="fi-FI" sz="2000" dirty="0" smtClean="0"/>
              <a:t>. </a:t>
            </a:r>
            <a:r>
              <a:rPr lang="fi-FI" sz="2000" dirty="0" err="1" smtClean="0"/>
              <a:t>Use</a:t>
            </a:r>
            <a:r>
              <a:rPr lang="fi-FI" sz="2000" dirty="0" smtClean="0"/>
              <a:t> </a:t>
            </a:r>
            <a:r>
              <a:rPr lang="fi-FI" sz="2000" i="1" dirty="0" err="1" smtClean="0"/>
              <a:t>Step</a:t>
            </a:r>
            <a:r>
              <a:rPr lang="fi-FI" sz="2000" i="1" dirty="0" smtClean="0"/>
              <a:t>-By-</a:t>
            </a:r>
            <a:r>
              <a:rPr lang="fi-FI" sz="2000" i="1" dirty="0" err="1" smtClean="0"/>
              <a:t>Step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Optimization</a:t>
            </a:r>
            <a:r>
              <a:rPr lang="fi-FI" sz="2000" i="1" dirty="0" smtClean="0"/>
              <a:t> </a:t>
            </a:r>
            <a:r>
              <a:rPr lang="fi-FI" sz="2000" i="1" dirty="0" err="1" smtClean="0"/>
              <a:t>with</a:t>
            </a:r>
            <a:r>
              <a:rPr lang="fi-FI" sz="2000" i="1" dirty="0" smtClean="0"/>
              <a:t> 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Solver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/>
              <a:t>(</a:t>
            </a:r>
            <a:r>
              <a:rPr lang="fi-FI" sz="2000" dirty="0">
                <a:hlinkClick r:id="rId3"/>
              </a:rPr>
              <a:t>http://excelmasterseries.com/D-_</a:t>
            </a:r>
            <a:r>
              <a:rPr lang="fi-FI" sz="2000" dirty="0" smtClean="0">
                <a:hlinkClick r:id="rId3"/>
              </a:rPr>
              <a:t>Loads/New_Manuals/Step-By-Step_Optimization_S.pdf</a:t>
            </a:r>
            <a:r>
              <a:rPr lang="fi-FI" sz="2000" dirty="0" smtClean="0"/>
              <a:t>)</a:t>
            </a:r>
          </a:p>
          <a:p>
            <a:r>
              <a:rPr lang="fi-FI" sz="2000" dirty="0"/>
              <a:t>Make </a:t>
            </a:r>
            <a:r>
              <a:rPr lang="fi-FI" sz="2000" dirty="0" smtClean="0"/>
              <a:t>a </a:t>
            </a:r>
            <a:r>
              <a:rPr lang="fi-FI" sz="2000" dirty="0" err="1" smtClean="0"/>
              <a:t>new</a:t>
            </a:r>
            <a:r>
              <a:rPr lang="fi-FI" sz="2000" dirty="0" smtClean="0"/>
              <a:t> dataset </a:t>
            </a:r>
            <a:r>
              <a:rPr lang="fi-FI" sz="2000" dirty="0" err="1" smtClean="0"/>
              <a:t>having</a:t>
            </a:r>
            <a:r>
              <a:rPr lang="fi-FI" sz="2000" dirty="0" smtClean="0"/>
              <a:t> </a:t>
            </a:r>
            <a:r>
              <a:rPr lang="fi-FI" sz="2000" dirty="0" err="1" smtClean="0"/>
              <a:t>dietary</a:t>
            </a:r>
            <a:r>
              <a:rPr lang="fi-FI" sz="2000" dirty="0" smtClean="0"/>
              <a:t> </a:t>
            </a:r>
            <a:r>
              <a:rPr lang="fi-FI" sz="2000" dirty="0" err="1" smtClean="0"/>
              <a:t>fibers</a:t>
            </a:r>
            <a:r>
              <a:rPr lang="fi-FI" sz="2000" dirty="0" smtClean="0"/>
              <a:t>, </a:t>
            </a:r>
            <a:r>
              <a:rPr lang="fi-FI" sz="2000" dirty="0" err="1" smtClean="0"/>
              <a:t>calories</a:t>
            </a:r>
            <a:r>
              <a:rPr lang="fi-FI" sz="2000" dirty="0" smtClean="0"/>
              <a:t>, </a:t>
            </a:r>
            <a:r>
              <a:rPr lang="fi-FI" sz="2000" dirty="0" err="1" smtClean="0"/>
              <a:t>fat</a:t>
            </a:r>
            <a:r>
              <a:rPr lang="fi-FI" sz="2000" dirty="0" smtClean="0"/>
              <a:t> and </a:t>
            </a:r>
            <a:r>
              <a:rPr lang="fi-FI" sz="2000" dirty="0" err="1" smtClean="0"/>
              <a:t>proteins</a:t>
            </a:r>
            <a:r>
              <a:rPr lang="fi-FI" sz="2000" dirty="0" smtClean="0"/>
              <a:t>.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objective</a:t>
            </a:r>
            <a:r>
              <a:rPr lang="fi-FI" sz="2000" dirty="0" smtClean="0"/>
              <a:t> is to </a:t>
            </a:r>
            <a:r>
              <a:rPr lang="fi-FI" sz="2000" dirty="0" err="1" smtClean="0"/>
              <a:t>find</a:t>
            </a:r>
            <a:r>
              <a:rPr lang="fi-FI" sz="2000" dirty="0" smtClean="0"/>
              <a:t> a </a:t>
            </a:r>
            <a:r>
              <a:rPr lang="fi-FI" sz="2000" dirty="0" err="1" smtClean="0"/>
              <a:t>maximum</a:t>
            </a:r>
            <a:r>
              <a:rPr lang="fi-FI" sz="2000" dirty="0" smtClean="0"/>
              <a:t> </a:t>
            </a:r>
            <a:r>
              <a:rPr lang="fi-FI" sz="2000" dirty="0" err="1" smtClean="0"/>
              <a:t>fiber</a:t>
            </a:r>
            <a:r>
              <a:rPr lang="fi-FI" sz="2000" dirty="0" smtClean="0"/>
              <a:t> </a:t>
            </a:r>
            <a:r>
              <a:rPr lang="fi-FI" sz="2000" dirty="0" err="1" smtClean="0"/>
              <a:t>diet</a:t>
            </a:r>
            <a:r>
              <a:rPr lang="fi-FI" sz="2000" dirty="0" smtClean="0"/>
              <a:t>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1500 </a:t>
            </a:r>
            <a:r>
              <a:rPr lang="fi-FI" sz="2000" dirty="0" err="1" smtClean="0"/>
              <a:t>calories</a:t>
            </a:r>
            <a:r>
              <a:rPr lang="fi-FI" sz="2000" dirty="0" smtClean="0"/>
              <a:t>,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25 </a:t>
            </a:r>
            <a:r>
              <a:rPr lang="fi-FI" sz="2000" dirty="0" err="1" smtClean="0"/>
              <a:t>grams</a:t>
            </a:r>
            <a:r>
              <a:rPr lang="fi-FI" sz="2000" dirty="0" smtClean="0"/>
              <a:t> of </a:t>
            </a:r>
            <a:r>
              <a:rPr lang="fi-FI" sz="2000" dirty="0" err="1" smtClean="0"/>
              <a:t>fiber</a:t>
            </a:r>
            <a:r>
              <a:rPr lang="fi-FI" sz="2000" dirty="0" smtClean="0"/>
              <a:t> and at </a:t>
            </a:r>
            <a:r>
              <a:rPr lang="fi-FI" sz="2000" dirty="0" err="1" smtClean="0"/>
              <a:t>least</a:t>
            </a:r>
            <a:r>
              <a:rPr lang="fi-FI" sz="2000" dirty="0" smtClean="0"/>
              <a:t> 100 </a:t>
            </a:r>
            <a:r>
              <a:rPr lang="fi-FI" sz="2000" dirty="0" err="1" smtClean="0"/>
              <a:t>grams</a:t>
            </a:r>
            <a:r>
              <a:rPr lang="fi-FI" sz="2000" dirty="0" smtClean="0"/>
              <a:t> of </a:t>
            </a:r>
            <a:r>
              <a:rPr lang="fi-FI" sz="2000" dirty="0" err="1" smtClean="0"/>
              <a:t>protein</a:t>
            </a:r>
            <a:r>
              <a:rPr lang="fi-FI" sz="2000" dirty="0" smtClean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79" y="1853521"/>
            <a:ext cx="5386251" cy="34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40" y="188323"/>
            <a:ext cx="5371012" cy="933895"/>
          </a:xfrm>
        </p:spPr>
        <p:txBody>
          <a:bodyPr>
            <a:normAutofit/>
          </a:bodyPr>
          <a:lstStyle/>
          <a:p>
            <a:r>
              <a:rPr lang="fi-FI" dirty="0" smtClean="0"/>
              <a:t>39. </a:t>
            </a:r>
            <a:r>
              <a:rPr lang="fi-FI" dirty="0" err="1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39" y="1204493"/>
            <a:ext cx="11625889" cy="5379187"/>
          </a:xfrm>
        </p:spPr>
        <p:txBody>
          <a:bodyPr>
            <a:normAutofit/>
          </a:bodyPr>
          <a:lstStyle/>
          <a:p>
            <a:r>
              <a:rPr lang="en-US" dirty="0" smtClean="0"/>
              <a:t>Sometimes data is transactional (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simplicable.com/new/transactional-data</a:t>
            </a:r>
            <a:r>
              <a:rPr lang="en-US" dirty="0" smtClean="0"/>
              <a:t>).</a:t>
            </a:r>
          </a:p>
          <a:p>
            <a:r>
              <a:rPr lang="en-US" dirty="0" smtClean="0"/>
              <a:t>Find one </a:t>
            </a:r>
            <a:r>
              <a:rPr lang="en-US" dirty="0"/>
              <a:t>time-stamped dataset and one dataset in where are at least five dimensional variables and three measures. </a:t>
            </a:r>
            <a:r>
              <a:rPr lang="en-US" dirty="0" smtClean="0"/>
              <a:t>You will use those datasets in your diploma work.</a:t>
            </a:r>
          </a:p>
          <a:p>
            <a:r>
              <a:rPr lang="en-US" dirty="0" smtClean="0"/>
              <a:t>You can use the following:</a:t>
            </a:r>
          </a:p>
          <a:p>
            <a:pPr lvl="1"/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://mran.microsoft.com/documents/data/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https://data.europa.eu/euodp/en/data</a:t>
            </a:r>
            <a:r>
              <a:rPr lang="en-US" u="sng" dirty="0" smtClean="0">
                <a:hlinkClick r:id="rId4"/>
              </a:rPr>
              <a:t>/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https://archive.ics.uci.edu/ml/datasets.html?format=&amp;task=&amp;att=&amp;area=&amp;numAtt=&amp;numIns=&amp;type=&amp;sort=dateDown&amp;view=table</a:t>
            </a:r>
            <a:endParaRPr lang="en-US" dirty="0"/>
          </a:p>
          <a:p>
            <a:endParaRPr lang="fi-FI" sz="1800" dirty="0" smtClean="0"/>
          </a:p>
          <a:p>
            <a:pPr marL="0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9186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4"/>
            <a:ext cx="11062064" cy="856706"/>
          </a:xfrm>
        </p:spPr>
        <p:txBody>
          <a:bodyPr/>
          <a:lstStyle/>
          <a:p>
            <a:r>
              <a:rPr lang="fi-FI" dirty="0" smtClean="0"/>
              <a:t>40.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IBM Watson </a:t>
            </a:r>
            <a:r>
              <a:rPr lang="fi-FI" dirty="0" err="1" smtClean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856" y="1116875"/>
            <a:ext cx="11403230" cy="2684416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Review </a:t>
            </a:r>
            <a:r>
              <a:rPr lang="en-US" i="1" dirty="0"/>
              <a:t>Getting started with Watson Analytics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>
                <a:hlinkClick r:id="rId2"/>
              </a:rPr>
              <a:t>https://community.watsonanalytics.com/wp-content/uploads/2016/07/Tutorial-about-Watson-Analytics-2016-07-29.pdf</a:t>
            </a:r>
            <a:r>
              <a:rPr lang="en-US" dirty="0" smtClean="0"/>
              <a:t>) and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/>
              <a:t>video </a:t>
            </a:r>
            <a:r>
              <a:rPr lang="en-US" i="1" dirty="0"/>
              <a:t>Discovering insights in IBM Watson Analytics </a:t>
            </a:r>
            <a:r>
              <a:rPr lang="fi-FI" dirty="0" smtClean="0"/>
              <a:t>(</a:t>
            </a:r>
            <a:r>
              <a:rPr lang="fi-FI" dirty="0">
                <a:hlinkClick r:id="rId3"/>
              </a:rPr>
              <a:t>https://</a:t>
            </a:r>
            <a:r>
              <a:rPr lang="fi-FI" dirty="0" smtClean="0">
                <a:hlinkClick r:id="rId3"/>
              </a:rPr>
              <a:t>www.youtube.com/watch?v=UMAe-R7gi7E&amp;feature=youtu.be</a:t>
            </a:r>
            <a:r>
              <a:rPr lang="fi-FI" dirty="0" smtClean="0"/>
              <a:t>)</a:t>
            </a:r>
            <a:endParaRPr lang="en-US" dirty="0"/>
          </a:p>
          <a:p>
            <a:r>
              <a:rPr lang="en-US" dirty="0" smtClean="0"/>
              <a:t>Go </a:t>
            </a:r>
            <a:r>
              <a:rPr lang="en-US" dirty="0"/>
              <a:t>through </a:t>
            </a:r>
            <a:r>
              <a:rPr lang="en-US" i="1" dirty="0"/>
              <a:t>Watson Analytics </a:t>
            </a:r>
            <a:r>
              <a:rPr lang="en-US" i="1" dirty="0" smtClean="0"/>
              <a:t>101 </a:t>
            </a:r>
            <a:r>
              <a:rPr lang="en-US" dirty="0" smtClean="0"/>
              <a:t>(</a:t>
            </a:r>
            <a:r>
              <a:rPr lang="en-US" u="sng" dirty="0">
                <a:hlinkClick r:id="rId4"/>
              </a:rPr>
              <a:t>https://cognitiveclass.ai/courses/introduction-watson-analytics</a:t>
            </a:r>
            <a:r>
              <a:rPr lang="en-US" u="sng" dirty="0" smtClean="0">
                <a:hlinkClick r:id="rId4"/>
              </a:rPr>
              <a:t>/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en-US" i="1" dirty="0"/>
              <a:t>=&gt; Module 5 - Discover patterns, relationships, and predictive insights</a:t>
            </a:r>
            <a:r>
              <a:rPr lang="en-US" dirty="0"/>
              <a:t> (free online course</a:t>
            </a:r>
            <a:r>
              <a:rPr lang="en-US" dirty="0" smtClean="0"/>
              <a:t>). </a:t>
            </a:r>
          </a:p>
          <a:p>
            <a:r>
              <a:rPr lang="en-US" dirty="0"/>
              <a:t>Download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IBM_HR_Training_2014-17.csv</a:t>
            </a:r>
            <a:r>
              <a:rPr lang="en-US" dirty="0"/>
              <a:t> (human resources training data set from </a:t>
            </a:r>
            <a:r>
              <a:rPr lang="en-US" u="sng" dirty="0">
                <a:hlinkClick r:id="rId5"/>
              </a:rPr>
              <a:t>https://www.ibm.com/communities/analytics/watson-analytics-blog/human-resources-training/</a:t>
            </a:r>
            <a:r>
              <a:rPr lang="en-US" dirty="0"/>
              <a:t>)</a:t>
            </a:r>
          </a:p>
          <a:p>
            <a:r>
              <a:rPr lang="fi-FI" dirty="0" smtClean="0"/>
              <a:t>How </a:t>
            </a:r>
            <a:r>
              <a:rPr lang="fi-FI" dirty="0" err="1" smtClean="0"/>
              <a:t>much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Customer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Service</a:t>
            </a:r>
            <a:r>
              <a:rPr lang="fi-FI" dirty="0" smtClean="0"/>
              <a:t> </a:t>
            </a:r>
            <a:r>
              <a:rPr lang="fi-FI" dirty="0" err="1" smtClean="0"/>
              <a:t>department</a:t>
            </a:r>
            <a:r>
              <a:rPr lang="fi-FI" dirty="0" smtClean="0"/>
              <a:t> </a:t>
            </a:r>
            <a:r>
              <a:rPr lang="fi-FI" dirty="0" err="1" smtClean="0"/>
              <a:t>has</a:t>
            </a:r>
            <a:r>
              <a:rPr lang="fi-FI" dirty="0" smtClean="0"/>
              <a:t> </a:t>
            </a:r>
            <a:r>
              <a:rPr lang="fi-FI" dirty="0" err="1" smtClean="0"/>
              <a:t>been</a:t>
            </a:r>
            <a:r>
              <a:rPr lang="fi-FI" dirty="0" smtClean="0"/>
              <a:t> </a:t>
            </a:r>
            <a:r>
              <a:rPr lang="fi-FI" dirty="0" err="1" smtClean="0"/>
              <a:t>paid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courses</a:t>
            </a:r>
            <a:r>
              <a:rPr lang="fi-FI" dirty="0" smtClean="0"/>
              <a:t>? </a:t>
            </a:r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top 10 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fi-FI" dirty="0" smtClean="0"/>
              <a:t>? </a:t>
            </a: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7" y="3963318"/>
            <a:ext cx="4045813" cy="2803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848" y="3963318"/>
            <a:ext cx="14668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4"/>
            <a:ext cx="9102634" cy="817516"/>
          </a:xfrm>
        </p:spPr>
        <p:txBody>
          <a:bodyPr>
            <a:normAutofit/>
          </a:bodyPr>
          <a:lstStyle/>
          <a:p>
            <a:r>
              <a:rPr lang="fi-FI" dirty="0" smtClean="0"/>
              <a:t>41.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leverage</a:t>
            </a:r>
            <a:r>
              <a:rPr lang="fi-FI" dirty="0" smtClean="0"/>
              <a:t> </a:t>
            </a:r>
            <a:r>
              <a:rPr lang="fi-FI" dirty="0" err="1" smtClean="0"/>
              <a:t>up</a:t>
            </a:r>
            <a:r>
              <a:rPr lang="fi-FI" dirty="0" smtClean="0"/>
              <a:t>-to-</a:t>
            </a:r>
            <a:r>
              <a:rPr lang="fi-FI" dirty="0" err="1" smtClean="0"/>
              <a:t>date</a:t>
            </a:r>
            <a:r>
              <a:rPr lang="fi-FI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937" y="1512966"/>
            <a:ext cx="6463938" cy="483122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Review the video </a:t>
            </a:r>
            <a:r>
              <a:rPr lang="en-US" i="1" dirty="0" smtClean="0"/>
              <a:t>Live </a:t>
            </a:r>
            <a:r>
              <a:rPr lang="en-US" i="1" dirty="0"/>
              <a:t>Data Streaming in Power </a:t>
            </a:r>
            <a:r>
              <a:rPr lang="en-US" i="1" dirty="0" smtClean="0"/>
              <a:t>BI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www.youtube.com/watch?v=0YIBHfgasok</a:t>
            </a:r>
            <a:r>
              <a:rPr lang="en-US" u="sng" dirty="0" smtClean="0"/>
              <a:t>)</a:t>
            </a:r>
          </a:p>
          <a:p>
            <a:r>
              <a:rPr lang="fi-FI" dirty="0" err="1" smtClean="0"/>
              <a:t>Review</a:t>
            </a:r>
            <a:r>
              <a:rPr lang="fi-FI" dirty="0" smtClean="0"/>
              <a:t> </a:t>
            </a:r>
            <a:r>
              <a:rPr lang="en-US" i="1" dirty="0"/>
              <a:t>Real-time streaming in Power BI</a:t>
            </a:r>
            <a:r>
              <a:rPr lang="fi-FI" i="1" dirty="0" smtClean="0"/>
              <a:t> </a:t>
            </a:r>
            <a:r>
              <a:rPr lang="fi-FI" dirty="0"/>
              <a:t>(</a:t>
            </a:r>
            <a:r>
              <a:rPr lang="en-US" u="sng" dirty="0">
                <a:hlinkClick r:id="rId3"/>
              </a:rPr>
              <a:t>https://powerbi.microsoft.com/en-us/documentation/powerbi-service-real-time-streaming/</a:t>
            </a:r>
            <a:r>
              <a:rPr lang="fi-FI" dirty="0"/>
              <a:t> </a:t>
            </a:r>
            <a:r>
              <a:rPr lang="fi-FI" dirty="0" smtClean="0"/>
              <a:t>)</a:t>
            </a:r>
            <a:r>
              <a:rPr lang="en-US" dirty="0" smtClean="0"/>
              <a:t> and </a:t>
            </a:r>
            <a:r>
              <a:rPr lang="en-US" i="1" dirty="0" smtClean="0"/>
              <a:t>Create </a:t>
            </a:r>
            <a:r>
              <a:rPr lang="en-US" i="1" dirty="0" err="1"/>
              <a:t>Realtime</a:t>
            </a:r>
            <a:r>
              <a:rPr lang="en-US" i="1" dirty="0"/>
              <a:t> Charts and Graphs with Microsoft Power </a:t>
            </a:r>
            <a:r>
              <a:rPr lang="en-US" i="1" dirty="0" smtClean="0"/>
              <a:t>BI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https://www.pubnub.com/tutorials/microsoft-power-bi/streaming-business-data-to-dashboards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the instructions </a:t>
            </a:r>
            <a:r>
              <a:rPr lang="en-US" dirty="0"/>
              <a:t>and feed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PubNub</a:t>
            </a:r>
            <a:r>
              <a:rPr lang="en-US" dirty="0" smtClean="0"/>
              <a:t> </a:t>
            </a:r>
            <a:r>
              <a:rPr lang="en-US" dirty="0"/>
              <a:t>data streams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Power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 Service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fi-FI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444" y="881206"/>
            <a:ext cx="4593499" cy="56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1375571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42.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aware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cognitive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for </a:t>
            </a:r>
            <a:r>
              <a:rPr lang="fi-FI" dirty="0" err="1" smtClean="0"/>
              <a:t>tones</a:t>
            </a:r>
            <a:r>
              <a:rPr lang="fi-FI" dirty="0" smtClean="0"/>
              <a:t> and </a:t>
            </a:r>
            <a:r>
              <a:rPr lang="fi-FI" dirty="0" err="1" smtClean="0"/>
              <a:t>traits</a:t>
            </a:r>
            <a:r>
              <a:rPr lang="fi-FI" dirty="0" smtClean="0"/>
              <a:t>, as </a:t>
            </a:r>
            <a:r>
              <a:rPr lang="fi-FI" dirty="0" err="1" smtClean="0"/>
              <a:t>well</a:t>
            </a:r>
            <a:r>
              <a:rPr lang="fi-FI" dirty="0" smtClean="0"/>
              <a:t> as, for </a:t>
            </a:r>
            <a:r>
              <a:rPr lang="fi-FI" dirty="0" err="1" smtClean="0"/>
              <a:t>images</a:t>
            </a:r>
            <a:r>
              <a:rPr lang="fi-FI" dirty="0" smtClean="0"/>
              <a:t>, </a:t>
            </a:r>
            <a:r>
              <a:rPr lang="fi-FI" dirty="0" err="1" smtClean="0"/>
              <a:t>videos</a:t>
            </a:r>
            <a:r>
              <a:rPr lang="fi-FI" dirty="0" smtClean="0"/>
              <a:t> and </a:t>
            </a:r>
            <a:r>
              <a:rPr lang="fi-FI" dirty="0" err="1" smtClean="0"/>
              <a:t>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4" y="1576977"/>
            <a:ext cx="11526067" cy="4641668"/>
          </a:xfrm>
        </p:spPr>
        <p:txBody>
          <a:bodyPr>
            <a:normAutofit/>
          </a:bodyPr>
          <a:lstStyle/>
          <a:p>
            <a:r>
              <a:rPr lang="fi-FI" sz="3200" dirty="0" err="1" smtClean="0"/>
              <a:t>Review</a:t>
            </a:r>
            <a:r>
              <a:rPr lang="fi-FI" sz="3200" dirty="0" smtClean="0"/>
              <a:t> </a:t>
            </a:r>
            <a:r>
              <a:rPr lang="fi-FI" sz="3200" dirty="0">
                <a:hlinkClick r:id="rId2"/>
              </a:rPr>
              <a:t>https://azure.microsoft.com/en-us/services/cognitive-services</a:t>
            </a:r>
            <a:r>
              <a:rPr lang="fi-FI" sz="3200" dirty="0" smtClean="0">
                <a:hlinkClick r:id="rId2"/>
              </a:rPr>
              <a:t>/</a:t>
            </a:r>
            <a:r>
              <a:rPr lang="fi-FI" sz="3200" dirty="0" smtClean="0"/>
              <a:t> and </a:t>
            </a:r>
            <a:r>
              <a:rPr lang="fi-FI" sz="3200" dirty="0" smtClean="0">
                <a:hlinkClick r:id="rId3"/>
              </a:rPr>
              <a:t>https</a:t>
            </a:r>
            <a:r>
              <a:rPr lang="fi-FI" sz="3200" dirty="0">
                <a:hlinkClick r:id="rId3"/>
              </a:rPr>
              <a:t>://www.ibm.com/watson/products-services</a:t>
            </a:r>
            <a:r>
              <a:rPr lang="fi-FI" sz="3200" dirty="0" smtClean="0">
                <a:hlinkClick r:id="rId3"/>
              </a:rPr>
              <a:t>/</a:t>
            </a:r>
            <a:endParaRPr lang="fi-FI" sz="3200" dirty="0" smtClean="0"/>
          </a:p>
          <a:p>
            <a:r>
              <a:rPr lang="fi-FI" sz="3200" dirty="0" smtClean="0"/>
              <a:t>Write </a:t>
            </a:r>
            <a:r>
              <a:rPr lang="fi-FI" sz="3200" dirty="0" err="1" smtClean="0"/>
              <a:t>your</a:t>
            </a:r>
            <a:r>
              <a:rPr lang="fi-FI" sz="3200" dirty="0" smtClean="0"/>
              <a:t> </a:t>
            </a:r>
            <a:r>
              <a:rPr lang="fi-FI" sz="3200" dirty="0" err="1" smtClean="0"/>
              <a:t>own</a:t>
            </a:r>
            <a:r>
              <a:rPr lang="fi-FI" sz="3200" dirty="0" smtClean="0"/>
              <a:t> </a:t>
            </a:r>
            <a:r>
              <a:rPr lang="fi-FI" sz="3200" dirty="0" err="1" smtClean="0"/>
              <a:t>text</a:t>
            </a:r>
            <a:r>
              <a:rPr lang="fi-FI" sz="3200" dirty="0" smtClean="0"/>
              <a:t> and </a:t>
            </a:r>
            <a:r>
              <a:rPr lang="fi-FI" sz="3200" dirty="0" err="1" smtClean="0"/>
              <a:t>analyze</a:t>
            </a:r>
            <a:r>
              <a:rPr lang="fi-FI" sz="3200" dirty="0" smtClean="0"/>
              <a:t> it </a:t>
            </a:r>
            <a:r>
              <a:rPr lang="fi-FI" sz="3200" dirty="0" err="1" smtClean="0"/>
              <a:t>within</a:t>
            </a:r>
            <a:r>
              <a:rPr lang="fi-FI" sz="3200" dirty="0" smtClean="0"/>
              <a:t> 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IBM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Tone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Analyzer</a:t>
            </a:r>
            <a:r>
              <a:rPr lang="fi-FI" sz="3200" dirty="0" smtClean="0"/>
              <a:t> and 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IBM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Personality</a:t>
            </a:r>
            <a:r>
              <a:rPr lang="fi-FI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Insights</a:t>
            </a:r>
            <a:endParaRPr lang="en-US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836021" y="3774621"/>
            <a:ext cx="5219700" cy="28003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628310" y="3645988"/>
            <a:ext cx="5219700" cy="28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4"/>
            <a:ext cx="10892246" cy="1052648"/>
          </a:xfrm>
        </p:spPr>
        <p:txBody>
          <a:bodyPr>
            <a:normAutofit/>
          </a:bodyPr>
          <a:lstStyle/>
          <a:p>
            <a:r>
              <a:rPr lang="fi-FI" dirty="0" smtClean="0"/>
              <a:t>43.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cognitive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769740"/>
            <a:ext cx="5680166" cy="4025686"/>
          </a:xfrm>
        </p:spPr>
        <p:txBody>
          <a:bodyPr>
            <a:normAutofit/>
          </a:bodyPr>
          <a:lstStyle/>
          <a:p>
            <a:r>
              <a:rPr lang="fi-FI" sz="3200" dirty="0" err="1"/>
              <a:t>Review</a:t>
            </a:r>
            <a:r>
              <a:rPr lang="fi-FI" sz="3200" dirty="0"/>
              <a:t> </a:t>
            </a:r>
            <a:r>
              <a:rPr lang="fi-FI" sz="3200" dirty="0">
                <a:hlinkClick r:id="rId2"/>
              </a:rPr>
              <a:t>http://theexcelclub.com/sentiment-analysis-with-power-bi-and-microsoft-cognitive-services/</a:t>
            </a:r>
            <a:endParaRPr lang="fi-FI" sz="3200" dirty="0"/>
          </a:p>
          <a:p>
            <a:r>
              <a:rPr lang="fi-FI" sz="3200" dirty="0" err="1"/>
              <a:t>Follow</a:t>
            </a:r>
            <a:r>
              <a:rPr lang="fi-FI" sz="3200" dirty="0"/>
              <a:t> </a:t>
            </a:r>
            <a:r>
              <a:rPr lang="fi-FI" sz="3200" dirty="0" err="1"/>
              <a:t>the</a:t>
            </a:r>
            <a:r>
              <a:rPr lang="fi-FI" sz="3200" dirty="0"/>
              <a:t> </a:t>
            </a:r>
            <a:r>
              <a:rPr lang="fi-FI" sz="3200" dirty="0" err="1" smtClean="0"/>
              <a:t>instructions</a:t>
            </a:r>
            <a:r>
              <a:rPr lang="fi-FI" sz="3200" dirty="0" smtClean="0"/>
              <a:t> </a:t>
            </a:r>
            <a:r>
              <a:rPr lang="fi-FI" sz="3200" dirty="0"/>
              <a:t>and </a:t>
            </a:r>
            <a:r>
              <a:rPr lang="fi-FI" sz="3200" dirty="0" err="1"/>
              <a:t>make</a:t>
            </a:r>
            <a:r>
              <a:rPr lang="fi-FI" sz="3200" dirty="0"/>
              <a:t> </a:t>
            </a:r>
            <a:r>
              <a:rPr lang="fi-FI" sz="3200" dirty="0" err="1"/>
              <a:t>sentiment</a:t>
            </a:r>
            <a:r>
              <a:rPr lang="fi-FI" sz="3200" dirty="0"/>
              <a:t> </a:t>
            </a:r>
            <a:r>
              <a:rPr lang="fi-FI" sz="3200" dirty="0" err="1" smtClean="0"/>
              <a:t>analysis</a:t>
            </a:r>
            <a:endParaRPr lang="fi-FI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58" y="1769740"/>
            <a:ext cx="5342165" cy="40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8593184" cy="1000397"/>
          </a:xfrm>
        </p:spPr>
        <p:txBody>
          <a:bodyPr>
            <a:normAutofit/>
          </a:bodyPr>
          <a:lstStyle/>
          <a:p>
            <a:r>
              <a:rPr lang="fi-FI" dirty="0" smtClean="0"/>
              <a:t>44. </a:t>
            </a:r>
            <a:r>
              <a:rPr lang="fi-FI" dirty="0" err="1" smtClean="0"/>
              <a:t>Learn</a:t>
            </a:r>
            <a:r>
              <a:rPr lang="fi-FI" dirty="0" smtClean="0"/>
              <a:t> to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830" y="1188720"/>
            <a:ext cx="5771606" cy="4979274"/>
          </a:xfrm>
        </p:spPr>
        <p:txBody>
          <a:bodyPr>
            <a:noAutofit/>
          </a:bodyPr>
          <a:lstStyle/>
          <a:p>
            <a:r>
              <a:rPr lang="fi-FI" sz="2000" dirty="0"/>
              <a:t>Open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Graph</a:t>
            </a:r>
            <a:r>
              <a:rPr lang="fi-FI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API Explorer </a:t>
            </a:r>
            <a:r>
              <a:rPr lang="fi-FI" sz="2000" dirty="0" smtClean="0"/>
              <a:t>(</a:t>
            </a:r>
            <a:r>
              <a:rPr lang="en-US" sz="2000" u="sng" dirty="0">
                <a:hlinkClick r:id="rId2"/>
              </a:rPr>
              <a:t>https://</a:t>
            </a:r>
            <a:r>
              <a:rPr lang="en-US" sz="2000" u="sng" dirty="0" smtClean="0">
                <a:hlinkClick r:id="rId2"/>
              </a:rPr>
              <a:t>developers.facebook.com/tools/explorer/</a:t>
            </a:r>
            <a:r>
              <a:rPr lang="en-US" sz="2000" dirty="0" smtClean="0"/>
              <a:t>) and click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Token </a:t>
            </a:r>
            <a:r>
              <a:rPr lang="en-US" sz="2000" dirty="0" smtClean="0"/>
              <a:t>and copy </a:t>
            </a:r>
            <a:r>
              <a:rPr lang="en-US" sz="2000" dirty="0"/>
              <a:t>the following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jukolanviesti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tagged?fields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from,message,created_time,status_type,link,picture,likes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and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lvl="1"/>
            <a:r>
              <a:rPr lang="en-US" sz="2000" dirty="0"/>
              <a:t>You will </a:t>
            </a:r>
            <a:r>
              <a:rPr lang="en-US" sz="2000" dirty="0" smtClean="0"/>
              <a:t>get (and test) </a:t>
            </a:r>
            <a:r>
              <a:rPr lang="en-US" sz="2000" dirty="0"/>
              <a:t>data from public ID such as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itasuomenyliopisto.uef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tagged?fields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from,message,created_time,status_type,link,picture,likes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i-FI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2000" dirty="0" err="1" smtClean="0"/>
              <a:t>Review</a:t>
            </a:r>
            <a:r>
              <a:rPr lang="fi-FI" sz="2000" dirty="0" smtClean="0"/>
              <a:t> </a:t>
            </a:r>
            <a:r>
              <a:rPr lang="en-US" sz="2000" i="1" dirty="0"/>
              <a:t>Tutorial: Facebook analytics using Power BI Desktop</a:t>
            </a:r>
            <a:r>
              <a:rPr lang="fi-FI" sz="2000" i="1" dirty="0" smtClean="0"/>
              <a:t> </a:t>
            </a:r>
            <a:r>
              <a:rPr lang="fi-FI" sz="2000" dirty="0" smtClean="0"/>
              <a:t>(</a:t>
            </a:r>
            <a:r>
              <a:rPr lang="fi-FI" sz="2000" dirty="0" smtClean="0">
                <a:hlinkClick r:id="rId3"/>
              </a:rPr>
              <a:t>https://powerbi.microsoft.com/en-us/documentation/powerbi-desktop-tutorial-facebook-analytics/</a:t>
            </a:r>
            <a:r>
              <a:rPr lang="fi-FI" sz="2000" dirty="0" smtClean="0"/>
              <a:t>) </a:t>
            </a:r>
          </a:p>
          <a:p>
            <a:r>
              <a:rPr lang="fi-FI" sz="2000" dirty="0" err="1"/>
              <a:t>U</a:t>
            </a:r>
            <a:r>
              <a:rPr lang="fi-FI" sz="2000" dirty="0" err="1" smtClean="0"/>
              <a:t>se</a:t>
            </a:r>
            <a:r>
              <a:rPr lang="fi-FI" sz="2000" dirty="0" smtClean="0"/>
              <a:t> </a:t>
            </a:r>
            <a:r>
              <a:rPr lang="fi-FI" sz="2000" dirty="0" err="1" smtClean="0"/>
              <a:t>your</a:t>
            </a:r>
            <a:r>
              <a:rPr lang="fi-FI" sz="2000" dirty="0" smtClean="0"/>
              <a:t> </a:t>
            </a:r>
            <a:r>
              <a:rPr lang="fi-FI" sz="2000" dirty="0" err="1" smtClean="0"/>
              <a:t>own</a:t>
            </a:r>
            <a:r>
              <a:rPr lang="fi-FI" sz="2000" dirty="0" smtClean="0"/>
              <a:t> </a:t>
            </a:r>
            <a:r>
              <a:rPr lang="fi-FI" sz="2000" dirty="0" err="1" smtClean="0"/>
              <a:t>query</a:t>
            </a:r>
            <a:r>
              <a:rPr lang="fi-FI" sz="2000" dirty="0" smtClean="0"/>
              <a:t> and </a:t>
            </a:r>
            <a:r>
              <a:rPr lang="fi-FI" sz="2000" dirty="0" err="1" smtClean="0"/>
              <a:t>figure</a:t>
            </a:r>
            <a:r>
              <a:rPr lang="fi-FI" sz="2000" dirty="0" smtClean="0"/>
              <a:t> out </a:t>
            </a:r>
            <a:r>
              <a:rPr lang="fi-FI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fi-FI" sz="2000" dirty="0" smtClean="0"/>
              <a:t> </a:t>
            </a:r>
            <a:r>
              <a:rPr lang="fi-FI" sz="2000" dirty="0" err="1" smtClean="0"/>
              <a:t>variation</a:t>
            </a:r>
            <a:r>
              <a:rPr lang="fi-FI" sz="2000" dirty="0" smtClean="0"/>
              <a:t> </a:t>
            </a:r>
            <a:r>
              <a:rPr lang="fi-FI" sz="2000" dirty="0" err="1"/>
              <a:t>through</a:t>
            </a:r>
            <a:r>
              <a:rPr lang="fi-FI" sz="2000" dirty="0"/>
              <a:t> </a:t>
            </a:r>
            <a:r>
              <a:rPr lang="fi-FI" sz="2000" dirty="0" err="1" smtClean="0"/>
              <a:t>time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25" y="300445"/>
            <a:ext cx="5557931" cy="4108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86" y="4616223"/>
            <a:ext cx="49434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532802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45.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39" y="1227909"/>
            <a:ext cx="11009811" cy="520772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Review </a:t>
            </a:r>
            <a:r>
              <a:rPr lang="en-US" dirty="0"/>
              <a:t>the video </a:t>
            </a:r>
            <a:r>
              <a:rPr lang="en-US" i="1" dirty="0"/>
              <a:t>Introduction to Artificial Intelligence </a:t>
            </a:r>
            <a:r>
              <a:rPr lang="en-US" i="1" dirty="0" smtClean="0"/>
              <a:t>Ecosystem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vimeo.com/167156248</a:t>
            </a:r>
            <a:r>
              <a:rPr lang="en-US" dirty="0" smtClean="0"/>
              <a:t>). Explain the core meanings (i.e., advise, assess and predict) </a:t>
            </a:r>
            <a:r>
              <a:rPr lang="en-US" dirty="0"/>
              <a:t>of </a:t>
            </a:r>
            <a:r>
              <a:rPr lang="en-US" dirty="0" smtClean="0"/>
              <a:t>AI.</a:t>
            </a:r>
            <a:endParaRPr lang="fi-FI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2553472"/>
            <a:ext cx="7088775" cy="39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11205754" cy="1325563"/>
          </a:xfrm>
        </p:spPr>
        <p:txBody>
          <a:bodyPr>
            <a:normAutofit/>
          </a:bodyPr>
          <a:lstStyle/>
          <a:p>
            <a:r>
              <a:rPr lang="fi-FI" dirty="0" smtClean="0"/>
              <a:t>46.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en-US" i="1" dirty="0"/>
              <a:t>Business Intelligence and Analytics Platforms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000897" cy="4831228"/>
          </a:xfrm>
        </p:spPr>
        <p:txBody>
          <a:bodyPr>
            <a:normAutofit fontScale="92500"/>
          </a:bodyPr>
          <a:lstStyle/>
          <a:p>
            <a:r>
              <a:rPr lang="en-US" dirty="0"/>
              <a:t>Review </a:t>
            </a:r>
            <a:r>
              <a:rPr lang="en-US" i="1" dirty="0"/>
              <a:t>Magic Quadrant for Business Intelligence and Analytics </a:t>
            </a:r>
            <a:r>
              <a:rPr lang="en-US" i="1" dirty="0" smtClean="0"/>
              <a:t>Platforms 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cdn2.hubspot.net/hubfs/2172371/Q1%202017%20Gartner.pdf?t=149626062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Modern </a:t>
            </a:r>
            <a:r>
              <a:rPr lang="en-US" i="1" dirty="0"/>
              <a:t>BI Evaluation Guide</a:t>
            </a:r>
            <a:r>
              <a:rPr lang="en-US" dirty="0"/>
              <a:t>. Learn to compare the BI&amp;A </a:t>
            </a:r>
            <a:r>
              <a:rPr lang="en-US" dirty="0" smtClean="0"/>
              <a:t>tools (</a:t>
            </a:r>
            <a:r>
              <a:rPr lang="en-US" u="sng" dirty="0" smtClean="0">
                <a:hlinkClick r:id="rId3"/>
              </a:rPr>
              <a:t>https://www.panorama.com/read-modern-bi-evaluation-guide/</a:t>
            </a:r>
            <a:r>
              <a:rPr lang="en-US" dirty="0" smtClean="0"/>
              <a:t>). </a:t>
            </a:r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evaluate</a:t>
            </a:r>
            <a:r>
              <a:rPr lang="fi-FI" dirty="0"/>
              <a:t> </a:t>
            </a:r>
            <a:r>
              <a:rPr lang="fi-FI" dirty="0" err="1" smtClean="0"/>
              <a:t>BIAs</a:t>
            </a:r>
            <a:r>
              <a:rPr lang="fi-FI" dirty="0" smtClean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into </a:t>
            </a:r>
            <a:r>
              <a:rPr lang="fi-FI" dirty="0" err="1"/>
              <a:t>consideration</a:t>
            </a:r>
            <a:r>
              <a:rPr lang="fi-FI" dirty="0"/>
              <a:t>?</a:t>
            </a:r>
            <a:endParaRPr lang="fi-FI" sz="2000" dirty="0"/>
          </a:p>
          <a:p>
            <a:pPr lvl="0"/>
            <a:endParaRPr lang="en-US" u="sng" dirty="0" smtClean="0"/>
          </a:p>
          <a:p>
            <a:pPr lvl="0"/>
            <a:endParaRPr lang="en-US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92" y="1494335"/>
            <a:ext cx="4997631" cy="5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0300064" cy="1325563"/>
          </a:xfrm>
        </p:spPr>
        <p:txBody>
          <a:bodyPr/>
          <a:lstStyle/>
          <a:p>
            <a:r>
              <a:rPr lang="fi-FI" dirty="0" smtClean="0"/>
              <a:t>47.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i="1" dirty="0"/>
              <a:t>D</a:t>
            </a:r>
            <a:r>
              <a:rPr lang="fi-FI" i="1" dirty="0" smtClean="0"/>
              <a:t>ata </a:t>
            </a:r>
            <a:r>
              <a:rPr lang="fi-FI" i="1" dirty="0"/>
              <a:t>S</a:t>
            </a:r>
            <a:r>
              <a:rPr lang="fi-FI" i="1" dirty="0" smtClean="0"/>
              <a:t>cience </a:t>
            </a:r>
            <a:r>
              <a:rPr lang="fi-FI" i="1" dirty="0" err="1"/>
              <a:t>P</a:t>
            </a:r>
            <a:r>
              <a:rPr lang="fi-FI" i="1" dirty="0" err="1" smtClean="0"/>
              <a:t>latforms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277" y="1604406"/>
            <a:ext cx="6618712" cy="4831228"/>
          </a:xfrm>
        </p:spPr>
        <p:txBody>
          <a:bodyPr>
            <a:normAutofit/>
          </a:bodyPr>
          <a:lstStyle/>
          <a:p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en-US" sz="2400" i="1" dirty="0" smtClean="0"/>
              <a:t>Gartner </a:t>
            </a:r>
            <a:r>
              <a:rPr lang="en-US" sz="2400" i="1" dirty="0"/>
              <a:t>2017 Magic Quadrant for Data Science Platforms: gainers and losers</a:t>
            </a:r>
            <a:r>
              <a:rPr lang="fi-FI" sz="2400" dirty="0" smtClean="0"/>
              <a:t> </a:t>
            </a:r>
            <a:r>
              <a:rPr lang="fi-FI" sz="2400" dirty="0"/>
              <a:t>(</a:t>
            </a:r>
            <a:r>
              <a:rPr lang="fi-FI" sz="2400" dirty="0">
                <a:hlinkClick r:id="rId2"/>
              </a:rPr>
              <a:t>https://</a:t>
            </a:r>
            <a:r>
              <a:rPr lang="fi-FI" sz="2400" dirty="0" smtClean="0">
                <a:hlinkClick r:id="rId2"/>
              </a:rPr>
              <a:t>www.kdnuggets.com/2017/02/gartner-2017-mq-data-science-platforms-gainers-losers.html</a:t>
            </a:r>
            <a:r>
              <a:rPr lang="fi-FI" sz="2400" dirty="0" smtClean="0"/>
              <a:t>) and </a:t>
            </a:r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i="1" dirty="0" smtClean="0"/>
              <a:t>Top 24 </a:t>
            </a:r>
            <a:r>
              <a:rPr lang="fi-FI" sz="2400" i="1" dirty="0" err="1" smtClean="0"/>
              <a:t>predictive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analytics</a:t>
            </a:r>
            <a:r>
              <a:rPr lang="fi-FI" sz="2400" i="1" dirty="0" smtClean="0"/>
              <a:t> software</a:t>
            </a:r>
            <a:r>
              <a:rPr lang="fi-FI" sz="2400" dirty="0" smtClean="0"/>
              <a:t> </a:t>
            </a:r>
            <a:r>
              <a:rPr lang="fi-FI" sz="2400" dirty="0"/>
              <a:t>(</a:t>
            </a:r>
            <a:r>
              <a:rPr lang="fi-FI" sz="2400" dirty="0">
                <a:hlinkClick r:id="rId3"/>
              </a:rPr>
              <a:t>https://www.predictiveanalyticstoday.com/top-predictive-analytics-freeware-software</a:t>
            </a:r>
            <a:r>
              <a:rPr lang="fi-FI" sz="2400" dirty="0" smtClean="0">
                <a:hlinkClick r:id="rId3"/>
              </a:rPr>
              <a:t>/</a:t>
            </a:r>
            <a:r>
              <a:rPr lang="fi-FI" sz="2400" dirty="0" smtClean="0"/>
              <a:t>) and </a:t>
            </a:r>
            <a:r>
              <a:rPr lang="fi-FI" sz="2400" dirty="0" err="1" smtClean="0"/>
              <a:t>Review</a:t>
            </a:r>
            <a:r>
              <a:rPr lang="fi-FI" sz="2400" dirty="0" smtClean="0"/>
              <a:t> </a:t>
            </a:r>
            <a:r>
              <a:rPr lang="fi-FI" sz="2400" i="1" dirty="0" smtClean="0"/>
              <a:t>Top 30 </a:t>
            </a:r>
            <a:r>
              <a:rPr lang="fi-FI" sz="2400" i="1" dirty="0" err="1" smtClean="0"/>
              <a:t>Predictive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analytics</a:t>
            </a:r>
            <a:r>
              <a:rPr lang="fi-FI" sz="2400" i="1" dirty="0"/>
              <a:t> software API </a:t>
            </a:r>
            <a:r>
              <a:rPr lang="fi-FI" sz="2400" dirty="0"/>
              <a:t>(</a:t>
            </a:r>
            <a:r>
              <a:rPr lang="fi-FI" sz="2400" dirty="0">
                <a:hlinkClick r:id="rId4"/>
              </a:rPr>
              <a:t>https://www.predictiveanalyticstoday.com/top-predictive-analytics-software-api</a:t>
            </a:r>
            <a:r>
              <a:rPr lang="fi-FI" sz="2400" dirty="0" smtClean="0">
                <a:hlinkClick r:id="rId4"/>
              </a:rPr>
              <a:t>/</a:t>
            </a:r>
            <a:r>
              <a:rPr lang="fi-FI" sz="2400" dirty="0" smtClean="0"/>
              <a:t>). If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will</a:t>
            </a:r>
            <a:r>
              <a:rPr lang="fi-FI" sz="2400" dirty="0" smtClean="0"/>
              <a:t> </a:t>
            </a:r>
            <a:r>
              <a:rPr lang="fi-FI" sz="2400" dirty="0" err="1" smtClean="0"/>
              <a:t>evaluate</a:t>
            </a:r>
            <a:r>
              <a:rPr lang="fi-FI" sz="2400" dirty="0" smtClean="0"/>
              <a:t> data science </a:t>
            </a:r>
            <a:r>
              <a:rPr lang="fi-FI" sz="2400" dirty="0" err="1" smtClean="0"/>
              <a:t>platforms</a:t>
            </a:r>
            <a:r>
              <a:rPr lang="fi-FI" sz="2400" dirty="0" smtClean="0"/>
              <a:t> </a:t>
            </a:r>
            <a:r>
              <a:rPr lang="fi-FI" sz="2400" dirty="0" err="1" smtClean="0"/>
              <a:t>what</a:t>
            </a:r>
            <a:r>
              <a:rPr lang="fi-FI" sz="2400" dirty="0" smtClean="0"/>
              <a:t> </a:t>
            </a:r>
            <a:r>
              <a:rPr lang="fi-FI" sz="2400" dirty="0" err="1" smtClean="0"/>
              <a:t>you</a:t>
            </a:r>
            <a:r>
              <a:rPr lang="fi-FI" sz="2400" dirty="0" smtClean="0"/>
              <a:t> </a:t>
            </a:r>
            <a:r>
              <a:rPr lang="fi-FI" sz="2400" dirty="0" err="1" smtClean="0"/>
              <a:t>should</a:t>
            </a:r>
            <a:r>
              <a:rPr lang="fi-FI" sz="2400" dirty="0" smtClean="0"/>
              <a:t> </a:t>
            </a:r>
            <a:r>
              <a:rPr lang="fi-FI" sz="2400" dirty="0" err="1" smtClean="0"/>
              <a:t>take</a:t>
            </a:r>
            <a:r>
              <a:rPr lang="fi-FI" sz="2400" dirty="0" smtClean="0"/>
              <a:t> into </a:t>
            </a:r>
            <a:r>
              <a:rPr lang="fi-FI" sz="2400" dirty="0" err="1" smtClean="0"/>
              <a:t>consideration</a:t>
            </a:r>
            <a:r>
              <a:rPr lang="fi-FI" sz="2400" dirty="0" smtClean="0"/>
              <a:t>?</a:t>
            </a:r>
            <a:endParaRPr lang="fi-FI" sz="18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31" y="1433336"/>
            <a:ext cx="4783319" cy="50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3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charateristics</a:t>
            </a:r>
            <a:r>
              <a:rPr lang="fi-FI" dirty="0" smtClean="0"/>
              <a:t> of data </a:t>
            </a:r>
            <a:r>
              <a:rPr lang="fi-FI" dirty="0" err="1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739447"/>
            <a:ext cx="388651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Review </a:t>
            </a:r>
            <a:r>
              <a:rPr lang="en-US" i="1" dirty="0" smtClean="0"/>
              <a:t>UCI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http://archive.ics.uci.edu/ml</a:t>
            </a:r>
            <a:endParaRPr lang="en-US" dirty="0" smtClean="0"/>
          </a:p>
          <a:p>
            <a:r>
              <a:rPr lang="en-US" dirty="0"/>
              <a:t>Review </a:t>
            </a:r>
            <a:r>
              <a:rPr lang="en-US" i="1" dirty="0"/>
              <a:t>MOD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http://mod.rapidminer.com/#</a:t>
            </a:r>
            <a:r>
              <a:rPr lang="en-US" u="sng" dirty="0" smtClean="0">
                <a:hlinkClick r:id="rId3"/>
              </a:rPr>
              <a:t>app</a:t>
            </a:r>
            <a:endParaRPr lang="fi-FI" dirty="0"/>
          </a:p>
          <a:p>
            <a:r>
              <a:rPr lang="fi-FI" dirty="0" err="1" smtClean="0"/>
              <a:t>Compare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characteristics</a:t>
            </a:r>
            <a:r>
              <a:rPr lang="fi-FI" dirty="0" smtClean="0"/>
              <a:t> of </a:t>
            </a:r>
            <a:r>
              <a:rPr lang="fi-FI" i="1" dirty="0" smtClean="0"/>
              <a:t>MOD</a:t>
            </a:r>
            <a:r>
              <a:rPr lang="fi-FI" dirty="0" smtClean="0"/>
              <a:t> and </a:t>
            </a:r>
            <a:r>
              <a:rPr lang="fi-FI" i="1" dirty="0" smtClean="0"/>
              <a:t>UCI</a:t>
            </a:r>
            <a:r>
              <a:rPr lang="fi-FI" dirty="0" smtClean="0"/>
              <a:t> (i.e., </a:t>
            </a:r>
            <a:r>
              <a:rPr lang="fi-FI" dirty="0" err="1" smtClean="0"/>
              <a:t>similarities</a:t>
            </a:r>
            <a:r>
              <a:rPr lang="fi-FI" dirty="0" smtClean="0"/>
              <a:t> and </a:t>
            </a:r>
            <a:r>
              <a:rPr lang="fi-FI" dirty="0" err="1" smtClean="0"/>
              <a:t>differences</a:t>
            </a:r>
            <a:r>
              <a:rPr lang="fi-FI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56676" y="1560060"/>
            <a:ext cx="5181600" cy="3880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202" y="1424425"/>
            <a:ext cx="1760088" cy="49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3"/>
            <a:ext cx="10300064" cy="1325563"/>
          </a:xfrm>
        </p:spPr>
        <p:txBody>
          <a:bodyPr/>
          <a:lstStyle/>
          <a:p>
            <a:r>
              <a:rPr lang="fi-FI" dirty="0" smtClean="0"/>
              <a:t>48.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enterprise</a:t>
            </a:r>
            <a:r>
              <a:rPr lang="fi-FI" dirty="0" smtClean="0"/>
              <a:t> data </a:t>
            </a:r>
            <a:r>
              <a:rPr lang="fi-FI" dirty="0" err="1" smtClean="0"/>
              <a:t>platforms</a:t>
            </a:r>
            <a:r>
              <a:rPr lang="fi-FI" dirty="0" smtClean="0"/>
              <a:t> and open science </a:t>
            </a:r>
            <a:r>
              <a:rPr lang="fi-FI" dirty="0" err="1" smtClean="0"/>
              <a:t>platforms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604406"/>
            <a:ext cx="5532802" cy="483122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277" y="1604406"/>
            <a:ext cx="6618712" cy="483122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Review the article </a:t>
            </a:r>
            <a:r>
              <a:rPr lang="en-US" i="1" dirty="0" smtClean="0"/>
              <a:t>Packaging </a:t>
            </a:r>
            <a:r>
              <a:rPr lang="en-US" i="1" dirty="0"/>
              <a:t>data analytical work reproducibly using R (and friends</a:t>
            </a:r>
            <a:r>
              <a:rPr lang="en-US" i="1" dirty="0" smtClean="0"/>
              <a:t>)</a:t>
            </a:r>
            <a:r>
              <a:rPr lang="en-US" dirty="0" smtClean="0"/>
              <a:t> (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doi.org/10.7287/peerj.preprints.3192v1</a:t>
            </a:r>
            <a:r>
              <a:rPr lang="en-US" dirty="0" smtClean="0"/>
              <a:t>). What is a compendium?</a:t>
            </a:r>
            <a:endParaRPr lang="en-US" u="sng" dirty="0" smtClean="0"/>
          </a:p>
          <a:p>
            <a:r>
              <a:rPr lang="en-US" dirty="0"/>
              <a:t>Review </a:t>
            </a:r>
            <a:r>
              <a:rPr lang="en-US" i="1" dirty="0"/>
              <a:t>Open Data Science in the AI Era: Breaking Data Science Open </a:t>
            </a:r>
            <a:r>
              <a:rPr lang="en-US" dirty="0" smtClean="0"/>
              <a:t>(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www.slideshare.net/continuumio/open-data-science-in-the-ai-era-breaking-data-science-open</a:t>
            </a:r>
            <a:r>
              <a:rPr lang="en-US" dirty="0" smtClean="0"/>
              <a:t>). What is open core and open source?</a:t>
            </a:r>
            <a:endParaRPr lang="en-US" dirty="0"/>
          </a:p>
          <a:p>
            <a:r>
              <a:rPr lang="en-US" dirty="0"/>
              <a:t>Review </a:t>
            </a:r>
            <a:r>
              <a:rPr lang="en-US" i="1" dirty="0"/>
              <a:t>Breaking Data Science </a:t>
            </a:r>
            <a:r>
              <a:rPr lang="en-US" i="1" dirty="0" smtClean="0"/>
              <a:t>Open How </a:t>
            </a:r>
            <a:r>
              <a:rPr lang="en-US" i="1" dirty="0"/>
              <a:t>Open Data </a:t>
            </a:r>
            <a:r>
              <a:rPr lang="en-US" i="1" dirty="0" smtClean="0"/>
              <a:t>Science Is </a:t>
            </a:r>
            <a:r>
              <a:rPr lang="en-US" i="1" dirty="0"/>
              <a:t>Eating the </a:t>
            </a:r>
            <a:r>
              <a:rPr lang="en-US" i="1" dirty="0" smtClean="0"/>
              <a:t>World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know.continuum.io/rs/387-XNW-688/images/ebook-breakingdatascienceopen.pdf</a:t>
            </a:r>
            <a:r>
              <a:rPr lang="en-US" dirty="0" smtClean="0"/>
              <a:t>) and</a:t>
            </a:r>
            <a:r>
              <a:rPr lang="en-US" i="1" dirty="0" smtClean="0"/>
              <a:t> How to use DevOps for Data Science </a:t>
            </a:r>
            <a:r>
              <a:rPr lang="en-US" dirty="0" smtClean="0"/>
              <a:t>(</a:t>
            </a:r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://www.datascience.com/blog/devops-data-science?utm_source=hs_email&amp;utm_medium=email&amp;utm_content=57181567&amp;_hsenc=p2ANqtz-9AIFaw7KRLXBKDzk-lWEyKk0s5xIj-tVYrdC1kiUx6eQuYviUNnjqrvwbzavZh_7xjVuCx-nSkjPVMkTzasakDQRtXNQ&amp;_</a:t>
            </a:r>
            <a:r>
              <a:rPr lang="en-US" u="sng" dirty="0" smtClean="0">
                <a:hlinkClick r:id="rId5"/>
              </a:rPr>
              <a:t>hsmi=57181567</a:t>
            </a:r>
            <a:r>
              <a:rPr lang="en-US" dirty="0" smtClean="0"/>
              <a:t>). Why containers are </a:t>
            </a:r>
            <a:r>
              <a:rPr lang="fi-FI" dirty="0" err="1" smtClean="0"/>
              <a:t>leveraged</a:t>
            </a:r>
            <a:r>
              <a:rPr lang="fi-FI" dirty="0" smtClean="0"/>
              <a:t> in data science?</a:t>
            </a:r>
            <a:endParaRPr lang="en-US" dirty="0"/>
          </a:p>
          <a:p>
            <a:pPr marL="0" indent="0">
              <a:buNone/>
            </a:pPr>
            <a:endParaRPr lang="fi-FI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826" y="1984812"/>
            <a:ext cx="4235087" cy="3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8323"/>
            <a:ext cx="5371012" cy="1325563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49.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/>
              <a:t> </a:t>
            </a:r>
            <a:r>
              <a:rPr lang="fi-FI" dirty="0" err="1" smtClean="0"/>
              <a:t>deep</a:t>
            </a:r>
            <a:r>
              <a:rPr lang="fi-FI" dirty="0" smtClean="0"/>
              <a:t> </a:t>
            </a:r>
            <a:r>
              <a:rPr lang="fi-FI" dirty="0" err="1" smtClean="0"/>
              <a:t>learning</a:t>
            </a:r>
            <a:r>
              <a:rPr lang="fi-FI" dirty="0" smtClean="0"/>
              <a:t> </a:t>
            </a:r>
            <a:r>
              <a:rPr lang="fi-FI" dirty="0" err="1" smtClean="0"/>
              <a:t>models</a:t>
            </a:r>
            <a:r>
              <a:rPr lang="fi-FI" dirty="0" smtClean="0"/>
              <a:t> and open AI </a:t>
            </a:r>
            <a:r>
              <a:rPr lang="fi-FI" dirty="0" err="1" smtClean="0"/>
              <a:t>tools</a:t>
            </a:r>
            <a:r>
              <a:rPr lang="fi-FI" dirty="0" smtClean="0"/>
              <a:t>/</a:t>
            </a:r>
            <a:r>
              <a:rPr lang="fi-FI" dirty="0" err="1" smtClean="0"/>
              <a:t>toolkits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828800"/>
            <a:ext cx="5532802" cy="4606834"/>
          </a:xfrm>
        </p:spPr>
        <p:txBody>
          <a:bodyPr>
            <a:noAutofit/>
          </a:bodyPr>
          <a:lstStyle/>
          <a:p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Microsoft </a:t>
            </a:r>
            <a:r>
              <a:rPr lang="fi-FI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Cognitive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Toolkit</a:t>
            </a:r>
            <a:r>
              <a:rPr lang="fi-FI" sz="1800" dirty="0" smtClean="0"/>
              <a:t> (</a:t>
            </a:r>
            <a:r>
              <a:rPr lang="fi-FI" sz="1800" dirty="0">
                <a:hlinkClick r:id="rId2"/>
              </a:rPr>
              <a:t>https://www.microsoft.com/en-us/cognitive-toolkit</a:t>
            </a:r>
            <a:r>
              <a:rPr lang="fi-FI" sz="1800" dirty="0" smtClean="0">
                <a:hlinkClick r:id="rId2"/>
              </a:rPr>
              <a:t>/</a:t>
            </a:r>
            <a:r>
              <a:rPr lang="fi-FI" sz="1800" dirty="0"/>
              <a:t>)</a:t>
            </a:r>
            <a:r>
              <a:rPr lang="fi-FI" sz="1800" dirty="0" smtClean="0"/>
              <a:t> is </a:t>
            </a:r>
            <a:r>
              <a:rPr lang="fi-FI" sz="1800" dirty="0" err="1" smtClean="0"/>
              <a:t>production-ready</a:t>
            </a:r>
            <a:r>
              <a:rPr lang="fi-FI" sz="1800" dirty="0" smtClean="0"/>
              <a:t> open </a:t>
            </a:r>
            <a:r>
              <a:rPr lang="fi-FI" sz="1800" dirty="0" err="1" smtClean="0"/>
              <a:t>source</a:t>
            </a:r>
            <a:r>
              <a:rPr lang="fi-FI" sz="1800" dirty="0" smtClean="0"/>
              <a:t> AI </a:t>
            </a:r>
            <a:r>
              <a:rPr lang="fi-FI" sz="1800" dirty="0" err="1" smtClean="0"/>
              <a:t>toolkit</a:t>
            </a:r>
            <a:r>
              <a:rPr lang="fi-FI" sz="1800" dirty="0" smtClean="0"/>
              <a:t> </a:t>
            </a:r>
            <a:r>
              <a:rPr lang="fi-FI" sz="1800" dirty="0" err="1" smtClean="0"/>
              <a:t>that</a:t>
            </a:r>
            <a:r>
              <a:rPr lang="fi-FI" sz="1800" dirty="0" smtClean="0"/>
              <a:t> is </a:t>
            </a:r>
            <a:r>
              <a:rPr lang="fi-FI" sz="1800" dirty="0" err="1" smtClean="0"/>
              <a:t>designed</a:t>
            </a:r>
            <a:r>
              <a:rPr lang="fi-FI" sz="1800" dirty="0" smtClean="0"/>
              <a:t> to </a:t>
            </a:r>
            <a:r>
              <a:rPr lang="fi-FI" sz="1800" dirty="0" err="1" smtClean="0"/>
              <a:t>work</a:t>
            </a:r>
            <a:r>
              <a:rPr lang="fi-FI" sz="1800" dirty="0" smtClean="0"/>
              <a:t> </a:t>
            </a:r>
            <a:r>
              <a:rPr lang="fi-FI" sz="1800" dirty="0" err="1" smtClean="0"/>
              <a:t>with</a:t>
            </a:r>
            <a:r>
              <a:rPr lang="fi-FI" sz="1800" dirty="0" smtClean="0"/>
              <a:t> </a:t>
            </a:r>
            <a:r>
              <a:rPr lang="fi-FI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Anaconda</a:t>
            </a:r>
            <a:r>
              <a:rPr lang="fi-FI" sz="1800" dirty="0"/>
              <a:t> </a:t>
            </a:r>
            <a:r>
              <a:rPr lang="fi-FI" sz="1800" dirty="0" smtClean="0"/>
              <a:t>and it is </a:t>
            </a:r>
            <a:r>
              <a:rPr lang="fi-FI" sz="1800" dirty="0" err="1" smtClean="0"/>
              <a:t>used</a:t>
            </a:r>
            <a:r>
              <a:rPr lang="fi-FI" sz="1800" dirty="0" smtClean="0"/>
              <a:t> in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Bing</a:t>
            </a:r>
            <a:r>
              <a:rPr lang="fi-FI" sz="1800" dirty="0" smtClean="0"/>
              <a:t>,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Cortana</a:t>
            </a:r>
            <a:r>
              <a:rPr lang="fi-FI" sz="1800" dirty="0" smtClean="0"/>
              <a:t> and </a:t>
            </a:r>
            <a:r>
              <a:rPr lang="fi-FI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Skype</a:t>
            </a:r>
            <a:r>
              <a:rPr lang="fi-FI" sz="1800" dirty="0" smtClean="0"/>
              <a:t>. </a:t>
            </a:r>
          </a:p>
          <a:p>
            <a:r>
              <a:rPr lang="en-US" sz="1800" dirty="0" smtClean="0"/>
              <a:t>Review </a:t>
            </a:r>
            <a:r>
              <a:rPr lang="fi-FI" sz="1800" dirty="0" smtClean="0"/>
              <a:t>(</a:t>
            </a:r>
            <a:r>
              <a:rPr lang="fi-FI" sz="1800" dirty="0" smtClean="0">
                <a:hlinkClick r:id="rId3"/>
              </a:rPr>
              <a:t>https</a:t>
            </a:r>
            <a:r>
              <a:rPr lang="fi-FI" sz="1800" dirty="0">
                <a:hlinkClick r:id="rId3"/>
              </a:rPr>
              <a:t>://</a:t>
            </a:r>
            <a:r>
              <a:rPr lang="fi-FI" sz="1800" dirty="0" smtClean="0">
                <a:hlinkClick r:id="rId3"/>
              </a:rPr>
              <a:t>www.microsoft.com/en-us/cognitive-toolkit/features/model-gallery/</a:t>
            </a:r>
            <a:r>
              <a:rPr lang="fi-FI" sz="1800" dirty="0"/>
              <a:t>) </a:t>
            </a:r>
            <a:r>
              <a:rPr lang="fi-FI" sz="1800" dirty="0" smtClean="0"/>
              <a:t>and </a:t>
            </a:r>
            <a:r>
              <a:rPr lang="fi-FI" sz="1800" dirty="0" err="1" smtClean="0"/>
              <a:t>try</a:t>
            </a:r>
            <a:r>
              <a:rPr lang="fi-FI" sz="1800" dirty="0" smtClean="0"/>
              <a:t> to </a:t>
            </a:r>
            <a:r>
              <a:rPr lang="fi-FI" sz="1800" dirty="0" err="1" smtClean="0"/>
              <a:t>find</a:t>
            </a:r>
            <a:r>
              <a:rPr lang="fi-FI" sz="1800" dirty="0" smtClean="0"/>
              <a:t> out </a:t>
            </a:r>
            <a:r>
              <a:rPr lang="fi-FI" sz="1800" dirty="0" err="1" smtClean="0"/>
              <a:t>do</a:t>
            </a:r>
            <a:r>
              <a:rPr lang="fi-FI" sz="1800" dirty="0" smtClean="0"/>
              <a:t> </a:t>
            </a:r>
            <a:r>
              <a:rPr lang="fi-FI" sz="1800" dirty="0" err="1" smtClean="0"/>
              <a:t>they</a:t>
            </a:r>
            <a:r>
              <a:rPr lang="fi-FI" sz="1800" dirty="0" smtClean="0"/>
              <a:t> </a:t>
            </a:r>
            <a:r>
              <a:rPr lang="fi-FI" sz="1800" dirty="0" err="1" smtClean="0"/>
              <a:t>leverage</a:t>
            </a:r>
            <a:r>
              <a:rPr lang="fi-FI" sz="1800" dirty="0" smtClean="0"/>
              <a:t> </a:t>
            </a:r>
            <a:r>
              <a:rPr lang="en-US" sz="1800" dirty="0" smtClean="0"/>
              <a:t>generative </a:t>
            </a:r>
            <a:r>
              <a:rPr lang="en-US" sz="1800" dirty="0"/>
              <a:t>models and discriminative </a:t>
            </a:r>
            <a:r>
              <a:rPr lang="en-US" sz="1800" dirty="0" smtClean="0"/>
              <a:t>models or something else.</a:t>
            </a:r>
            <a:endParaRPr lang="fi-FI" sz="1800" dirty="0">
              <a:hlinkClick r:id="rId3"/>
            </a:endParaRPr>
          </a:p>
          <a:p>
            <a:r>
              <a:rPr lang="en-US" sz="1800" dirty="0"/>
              <a:t>Review </a:t>
            </a:r>
            <a:r>
              <a:rPr lang="en-US" sz="1800" i="1" dirty="0"/>
              <a:t>Supercharging Excel with Anaconda Fusion | Christine </a:t>
            </a:r>
            <a:r>
              <a:rPr lang="en-US" sz="1800" i="1" dirty="0" err="1"/>
              <a:t>Doig</a:t>
            </a:r>
            <a:r>
              <a:rPr lang="en-US" sz="1800" i="1" dirty="0"/>
              <a:t> &amp; Fabio </a:t>
            </a:r>
            <a:r>
              <a:rPr lang="en-US" sz="1800" i="1" dirty="0" err="1"/>
              <a:t>Pliger</a:t>
            </a:r>
            <a:r>
              <a:rPr lang="en-US" sz="1800" i="1" dirty="0"/>
              <a:t> </a:t>
            </a:r>
            <a:r>
              <a:rPr lang="en-US" sz="1800" i="1" dirty="0" smtClean="0"/>
              <a:t>|</a:t>
            </a:r>
            <a:r>
              <a:rPr lang="en-US" sz="1800" i="1" dirty="0" err="1" smtClean="0"/>
              <a:t>AnacondaCON</a:t>
            </a:r>
            <a:r>
              <a:rPr lang="en-US" sz="1800" i="1" dirty="0" smtClean="0"/>
              <a:t> </a:t>
            </a:r>
            <a:r>
              <a:rPr lang="en-US" sz="1800" i="1" dirty="0"/>
              <a:t>2017</a:t>
            </a:r>
            <a:r>
              <a:rPr lang="en-US" sz="1800" dirty="0"/>
              <a:t> </a:t>
            </a:r>
            <a:r>
              <a:rPr lang="en-US" sz="1800" dirty="0" smtClean="0"/>
              <a:t>(</a:t>
            </a:r>
            <a:r>
              <a:rPr lang="en-US" sz="1800" u="sng" dirty="0" smtClean="0">
                <a:hlinkClick r:id="rId4"/>
              </a:rPr>
              <a:t>https</a:t>
            </a:r>
            <a:r>
              <a:rPr lang="en-US" sz="1800" u="sng" dirty="0">
                <a:hlinkClick r:id="rId4"/>
              </a:rPr>
              <a:t>://</a:t>
            </a:r>
            <a:r>
              <a:rPr lang="en-US" sz="1800" u="sng" dirty="0" smtClean="0">
                <a:hlinkClick r:id="rId4"/>
              </a:rPr>
              <a:t>www.youtube.com/watch?v=wBHf1PLzLvg</a:t>
            </a:r>
            <a:r>
              <a:rPr lang="en-US" sz="1800" u="sng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When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Anaconda Fusion</a:t>
            </a:r>
            <a:r>
              <a:rPr lang="en-US" sz="1800" dirty="0" smtClean="0"/>
              <a:t> (going to be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en-US" sz="1800" dirty="0" smtClean="0"/>
              <a:t> add-in) is available then you will review the demos (</a:t>
            </a:r>
            <a:r>
              <a:rPr lang="en-US" sz="1800" u="sng" dirty="0" smtClean="0">
                <a:hlinkClick r:id="rId5"/>
              </a:rPr>
              <a:t>https</a:t>
            </a:r>
            <a:r>
              <a:rPr lang="en-US" sz="1800" u="sng" dirty="0">
                <a:hlinkClick r:id="rId5"/>
              </a:rPr>
              <a:t>://continuumio.github.io/anaconda-fusion-demos</a:t>
            </a:r>
            <a:r>
              <a:rPr lang="en-US" sz="1800" u="sng" dirty="0" smtClean="0">
                <a:hlinkClick r:id="rId5"/>
              </a:rPr>
              <a:t>/</a:t>
            </a:r>
            <a:r>
              <a:rPr lang="en-US" sz="1800" u="sng" dirty="0" smtClean="0"/>
              <a:t>)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005242" y="3745326"/>
            <a:ext cx="5943600" cy="294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376" y="188323"/>
            <a:ext cx="3656330" cy="30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88324"/>
            <a:ext cx="10800807" cy="1013460"/>
          </a:xfrm>
        </p:spPr>
        <p:txBody>
          <a:bodyPr/>
          <a:lstStyle/>
          <a:p>
            <a:r>
              <a:rPr lang="fi-FI" dirty="0" smtClean="0"/>
              <a:t>50.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aware</a:t>
            </a:r>
            <a:r>
              <a:rPr lang="fi-FI" dirty="0" smtClean="0"/>
              <a:t> </a:t>
            </a:r>
            <a:r>
              <a:rPr lang="fi-FI" dirty="0" err="1" smtClean="0"/>
              <a:t>cheat</a:t>
            </a:r>
            <a:r>
              <a:rPr lang="fi-FI" dirty="0" smtClean="0"/>
              <a:t> </a:t>
            </a:r>
            <a:r>
              <a:rPr lang="fi-FI" dirty="0" err="1" smtClean="0"/>
              <a:t>sheets</a:t>
            </a:r>
            <a:r>
              <a:rPr lang="fi-FI" dirty="0" smtClean="0"/>
              <a:t>, </a:t>
            </a:r>
            <a:r>
              <a:rPr lang="fi-FI" dirty="0" err="1" smtClean="0"/>
              <a:t>galleries</a:t>
            </a:r>
            <a:r>
              <a:rPr lang="fi-FI" dirty="0" smtClean="0"/>
              <a:t>,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" y="1356210"/>
            <a:ext cx="6189618" cy="525359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fi-FI" dirty="0" smtClean="0"/>
              <a:t>Make </a:t>
            </a:r>
            <a:r>
              <a:rPr lang="fi-FI" dirty="0" err="1" smtClean="0"/>
              <a:t>own</a:t>
            </a:r>
            <a:r>
              <a:rPr lang="fi-FI" dirty="0" smtClean="0"/>
              <a:t> </a:t>
            </a:r>
            <a:r>
              <a:rPr lang="fi-FI" dirty="0" err="1" smtClean="0"/>
              <a:t>contruction</a:t>
            </a:r>
            <a:r>
              <a:rPr lang="fi-FI" dirty="0" smtClean="0"/>
              <a:t> (</a:t>
            </a:r>
            <a:r>
              <a:rPr lang="fi-FI" dirty="0" err="1" smtClean="0"/>
              <a:t>e.g</a:t>
            </a:r>
            <a:r>
              <a:rPr lang="fi-FI" dirty="0" smtClean="0"/>
              <a:t>., </a:t>
            </a:r>
            <a:r>
              <a:rPr lang="fi-FI" dirty="0" err="1" smtClean="0"/>
              <a:t>mindmap</a:t>
            </a:r>
            <a:r>
              <a:rPr lang="fi-FI" dirty="0" smtClean="0"/>
              <a:t>, </a:t>
            </a:r>
            <a:r>
              <a:rPr lang="fi-FI" dirty="0" err="1" smtClean="0"/>
              <a:t>picture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table</a:t>
            </a:r>
            <a:r>
              <a:rPr lang="fi-FI" dirty="0" smtClean="0"/>
              <a:t>) </a:t>
            </a:r>
            <a:r>
              <a:rPr lang="fi-FI" dirty="0" err="1" smtClean="0"/>
              <a:t>that</a:t>
            </a:r>
            <a:r>
              <a:rPr lang="fi-FI" dirty="0" smtClean="0"/>
              <a:t> help </a:t>
            </a:r>
            <a:r>
              <a:rPr lang="fi-FI" dirty="0" err="1" smtClean="0"/>
              <a:t>you</a:t>
            </a:r>
            <a:r>
              <a:rPr lang="fi-FI" dirty="0" smtClean="0"/>
              <a:t> to </a:t>
            </a:r>
            <a:r>
              <a:rPr lang="fi-FI" dirty="0" err="1" smtClean="0"/>
              <a:t>get</a:t>
            </a:r>
            <a:r>
              <a:rPr lang="fi-FI" dirty="0" smtClean="0"/>
              <a:t> </a:t>
            </a:r>
            <a:r>
              <a:rPr lang="fi-FI" dirty="0" err="1" smtClean="0"/>
              <a:t>insights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data</a:t>
            </a:r>
          </a:p>
          <a:p>
            <a:r>
              <a:rPr lang="fi-FI" dirty="0" err="1" smtClean="0"/>
              <a:t>Argument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i="1" dirty="0" smtClean="0"/>
              <a:t>MOD </a:t>
            </a:r>
            <a:r>
              <a:rPr lang="fi-FI" dirty="0" smtClean="0"/>
              <a:t>(</a:t>
            </a:r>
            <a:r>
              <a:rPr lang="en-US" u="sng" dirty="0">
                <a:hlinkClick r:id="rId2"/>
              </a:rPr>
              <a:t>http://mod.rapidminer.com/#</a:t>
            </a:r>
            <a:r>
              <a:rPr lang="en-US" u="sng" dirty="0" smtClean="0">
                <a:hlinkClick r:id="rId2"/>
              </a:rPr>
              <a:t>app</a:t>
            </a:r>
            <a:r>
              <a:rPr lang="fi-FI" dirty="0" smtClean="0"/>
              <a:t>) and </a:t>
            </a:r>
            <a:r>
              <a:rPr lang="en-US" i="1" dirty="0" smtClean="0"/>
              <a:t>50</a:t>
            </a:r>
            <a:r>
              <a:rPr lang="en-US" i="1" dirty="0"/>
              <a:t>+ Data Science, Machine Learning Cheat Sheets, updated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https://www.kdnuggets.com/2016/12/data-science-machine-learning-cheat-sheets-updated.html</a:t>
            </a:r>
            <a:r>
              <a:rPr lang="en-US" dirty="0" smtClean="0"/>
              <a:t>)</a:t>
            </a:r>
          </a:p>
          <a:p>
            <a:pPr lvl="1"/>
            <a:r>
              <a:rPr lang="en-US" i="1" dirty="0"/>
              <a:t>In-depth introduction to machine learning in 15 hours of expert videos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</a:t>
            </a:r>
            <a:r>
              <a:rPr lang="en-US" dirty="0">
                <a:hlinkClick r:id="rId4"/>
              </a:rPr>
              <a:t>www.r-bloggers.com/in-depth-introduction-to-machine-learning-in-15-hours-of-expert-videos/</a:t>
            </a:r>
            <a:r>
              <a:rPr lang="en-US" dirty="0"/>
              <a:t> ) </a:t>
            </a:r>
            <a:r>
              <a:rPr lang="en-US" dirty="0" smtClean="0"/>
              <a:t>and </a:t>
            </a:r>
            <a:r>
              <a:rPr lang="en-US" i="1" dirty="0" smtClean="0"/>
              <a:t>The </a:t>
            </a:r>
            <a:r>
              <a:rPr lang="en-US" i="1" dirty="0"/>
              <a:t>Evolution of </a:t>
            </a:r>
            <a:r>
              <a:rPr lang="en-US" i="1" dirty="0" smtClean="0"/>
              <a:t>Analytics</a:t>
            </a:r>
            <a:r>
              <a:rPr lang="en-US" dirty="0" smtClean="0"/>
              <a:t> (book in Moodle) might help you</a:t>
            </a:r>
          </a:p>
          <a:p>
            <a:r>
              <a:rPr lang="fi-FI" dirty="0" err="1" smtClean="0"/>
              <a:t>Exemplify</a:t>
            </a:r>
            <a:r>
              <a:rPr lang="fi-FI" dirty="0" smtClean="0"/>
              <a:t>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contruction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examples</a:t>
            </a:r>
            <a:r>
              <a:rPr lang="fi-FI" dirty="0" smtClean="0"/>
              <a:t> </a:t>
            </a:r>
            <a:r>
              <a:rPr lang="fi-FI" dirty="0" err="1" smtClean="0"/>
              <a:t>such</a:t>
            </a:r>
            <a:r>
              <a:rPr lang="fi-FI" dirty="0" smtClean="0"/>
              <a:t> as</a:t>
            </a:r>
          </a:p>
          <a:p>
            <a:pPr lvl="1"/>
            <a:r>
              <a:rPr lang="fi-FI" dirty="0" smtClean="0">
                <a:hlinkClick r:id="rId5"/>
              </a:rPr>
              <a:t>http</a:t>
            </a:r>
            <a:r>
              <a:rPr lang="fi-FI" dirty="0">
                <a:hlinkClick r:id="rId5"/>
              </a:rPr>
              <a:t>://</a:t>
            </a:r>
            <a:r>
              <a:rPr lang="fi-FI" dirty="0" smtClean="0">
                <a:hlinkClick r:id="rId5"/>
              </a:rPr>
              <a:t>community.powerbi.com/t5/Data-Stories-Gallery/bd-p/DataStoriesGallery</a:t>
            </a:r>
            <a:endParaRPr lang="fi-FI" dirty="0" smtClean="0"/>
          </a:p>
          <a:p>
            <a:pPr lvl="1"/>
            <a:r>
              <a:rPr lang="fi-FI" dirty="0" smtClean="0">
                <a:hlinkClick r:id="rId6"/>
              </a:rPr>
              <a:t>https</a:t>
            </a:r>
            <a:r>
              <a:rPr lang="fi-FI" dirty="0">
                <a:hlinkClick r:id="rId6"/>
              </a:rPr>
              <a:t>://</a:t>
            </a:r>
            <a:r>
              <a:rPr lang="fi-FI" dirty="0" smtClean="0">
                <a:hlinkClick r:id="rId6"/>
              </a:rPr>
              <a:t>gallery.cortanaintelligence.com/browse</a:t>
            </a:r>
            <a:endParaRPr lang="fi-FI" dirty="0" smtClean="0"/>
          </a:p>
          <a:p>
            <a:pPr marL="0" lv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871" y="1471748"/>
            <a:ext cx="5184293" cy="4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6" y="190611"/>
            <a:ext cx="5798684" cy="1325563"/>
          </a:xfrm>
        </p:spPr>
        <p:txBody>
          <a:bodyPr>
            <a:normAutofit/>
          </a:bodyPr>
          <a:lstStyle/>
          <a:p>
            <a:r>
              <a:rPr lang="fi-FI" dirty="0"/>
              <a:t>4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import </a:t>
            </a:r>
            <a:r>
              <a:rPr lang="fi-FI" dirty="0" err="1" smtClean="0"/>
              <a:t>datasets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4952" y="1659602"/>
            <a:ext cx="5393734" cy="1529306"/>
          </a:xfrm>
        </p:spPr>
        <p:txBody>
          <a:bodyPr>
            <a:normAutofit fontScale="77500" lnSpcReduction="20000"/>
          </a:bodyPr>
          <a:lstStyle/>
          <a:p>
            <a:r>
              <a:rPr lang="fi-FI" dirty="0" err="1" smtClean="0"/>
              <a:t>Download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</a:t>
            </a:r>
            <a:r>
              <a:rPr lang="fi-FI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Set</a:t>
            </a:r>
            <a:r>
              <a:rPr lang="fi-FI" dirty="0" smtClean="0"/>
              <a:t> </a:t>
            </a:r>
            <a:r>
              <a:rPr lang="fi-FI" dirty="0" smtClean="0">
                <a:hlinkClick r:id="rId2"/>
              </a:rPr>
              <a:t>http://archive.ics.uci.edu/ml/datasets/Adult</a:t>
            </a:r>
            <a:endParaRPr lang="fi-FI" dirty="0" smtClean="0"/>
          </a:p>
          <a:p>
            <a:r>
              <a:rPr lang="fi-FI" dirty="0" smtClean="0"/>
              <a:t>Import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dowloaded</a:t>
            </a:r>
            <a:r>
              <a:rPr lang="fi-FI" dirty="0" smtClean="0"/>
              <a:t> data set (i.e.,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adult.data.text</a:t>
            </a:r>
            <a:r>
              <a:rPr lang="fi-FI" dirty="0" smtClean="0"/>
              <a:t>)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fi-F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86" y="279322"/>
            <a:ext cx="5182484" cy="3115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9" y="3394508"/>
            <a:ext cx="5259705" cy="3126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20" y="3609594"/>
            <a:ext cx="5874612" cy="29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286748"/>
            <a:ext cx="6337042" cy="1325563"/>
          </a:xfrm>
        </p:spPr>
        <p:txBody>
          <a:bodyPr>
            <a:normAutofit fontScale="90000"/>
          </a:bodyPr>
          <a:lstStyle/>
          <a:p>
            <a:r>
              <a:rPr lang="fi-FI" dirty="0"/>
              <a:t>5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dataset </a:t>
            </a:r>
            <a:r>
              <a:rPr lang="fi-FI" dirty="0" err="1" smtClean="0"/>
              <a:t>modifications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6313" y="1788976"/>
            <a:ext cx="5921829" cy="4124506"/>
          </a:xfrm>
        </p:spPr>
        <p:txBody>
          <a:bodyPr>
            <a:normAutofit/>
          </a:bodyPr>
          <a:lstStyle/>
          <a:p>
            <a:r>
              <a:rPr lang="en-US" dirty="0" smtClean="0"/>
              <a:t>Fields (i.e., columns) do not have names. Therefore, rename 15 columns (i.e., attributes) by using the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Adult</a:t>
            </a:r>
            <a:r>
              <a:rPr lang="fi-FI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 Set</a:t>
            </a:r>
            <a:r>
              <a:rPr lang="fi-FI" dirty="0" smtClean="0"/>
              <a:t> </a:t>
            </a:r>
            <a:r>
              <a:rPr lang="en-US" dirty="0" smtClean="0"/>
              <a:t>attribute information (</a:t>
            </a:r>
            <a:r>
              <a:rPr lang="en-US" dirty="0" smtClean="0">
                <a:hlinkClick r:id="rId2"/>
              </a:rPr>
              <a:t>http://archive.ics.uci.edu/ml/datasets/Adult</a:t>
            </a:r>
            <a:r>
              <a:rPr lang="en-US" dirty="0" smtClean="0"/>
              <a:t>)</a:t>
            </a:r>
          </a:p>
          <a:p>
            <a:r>
              <a:rPr lang="fi-FI" dirty="0" err="1"/>
              <a:t>S</a:t>
            </a:r>
            <a:r>
              <a:rPr lang="fi-FI" dirty="0" err="1" smtClean="0"/>
              <a:t>ave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modified</a:t>
            </a:r>
            <a:r>
              <a:rPr lang="fi-FI" dirty="0" smtClean="0"/>
              <a:t> </a:t>
            </a:r>
            <a:r>
              <a:rPr lang="fi-FI" dirty="0" err="1" smtClean="0"/>
              <a:t>file</a:t>
            </a:r>
            <a:r>
              <a:rPr lang="fi-FI" dirty="0" smtClean="0"/>
              <a:t> (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As)</a:t>
            </a:r>
            <a:r>
              <a:rPr lang="fi-FI" dirty="0" smtClean="0"/>
              <a:t> </a:t>
            </a:r>
            <a:r>
              <a:rPr lang="fi-FI" dirty="0" err="1" smtClean="0"/>
              <a:t>using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name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1244" y="3396343"/>
            <a:ext cx="5181600" cy="3359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57" y="183289"/>
            <a:ext cx="3560704" cy="3108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5" y="6011771"/>
            <a:ext cx="2000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7414415" cy="1325563"/>
          </a:xfrm>
        </p:spPr>
        <p:txBody>
          <a:bodyPr/>
          <a:lstStyle/>
          <a:p>
            <a:r>
              <a:rPr lang="fi-FI" dirty="0"/>
              <a:t>6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pivot </a:t>
            </a:r>
            <a:r>
              <a:rPr lang="fi-FI" dirty="0" err="1" smtClean="0"/>
              <a:t>tables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46" y="1704344"/>
            <a:ext cx="5181600" cy="4772883"/>
          </a:xfrm>
        </p:spPr>
        <p:txBody>
          <a:bodyPr>
            <a:normAutofit fontScale="70000" lnSpcReduction="20000"/>
          </a:bodyPr>
          <a:lstStyle/>
          <a:p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dataset</a:t>
            </a:r>
            <a:endParaRPr lang="fi-FI" dirty="0" smtClean="0"/>
          </a:p>
          <a:p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i-FI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pivot </a:t>
            </a:r>
            <a:r>
              <a:rPr lang="fi-FI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fi-FI" dirty="0" smtClean="0"/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smtClean="0"/>
              <a:t>=&gt;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endParaRPr lang="fi-F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smtClean="0">
                <a:cs typeface="Courier New" panose="02070309020205020404" pitchFamily="49" charset="0"/>
              </a:rPr>
              <a:t>Cross-</a:t>
            </a:r>
            <a:r>
              <a:rPr lang="fi-FI" dirty="0" err="1" smtClean="0">
                <a:cs typeface="Courier New" panose="02070309020205020404" pitchFamily="49" charset="0"/>
              </a:rPr>
              <a:t>tabulate</a:t>
            </a:r>
            <a:r>
              <a:rPr lang="fi-FI" dirty="0" smtClean="0"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cs typeface="Courier New" panose="02070309020205020404" pitchFamily="49" charset="0"/>
              </a:rPr>
              <a:t>fields</a:t>
            </a:r>
            <a:r>
              <a:rPr lang="fi-FI" dirty="0" smtClean="0">
                <a:cs typeface="Courier New" panose="02070309020205020404" pitchFamily="49" charset="0"/>
              </a:rPr>
              <a:t> (i.e., </a:t>
            </a:r>
            <a:r>
              <a:rPr lang="fi-FI" dirty="0" err="1" smtClean="0">
                <a:cs typeface="Courier New" panose="02070309020205020404" pitchFamily="49" charset="0"/>
              </a:rPr>
              <a:t>attributes</a:t>
            </a:r>
            <a:r>
              <a:rPr lang="fi-FI" dirty="0" smtClean="0">
                <a:cs typeface="Courier New" panose="02070309020205020404" pitchFamily="49" charset="0"/>
              </a:rPr>
              <a:t>)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lang="fi-FI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-status</a:t>
            </a:r>
            <a:r>
              <a:rPr lang="fi-FI" dirty="0" smtClean="0">
                <a:cs typeface="Courier New" panose="02070309020205020404" pitchFamily="49" charset="0"/>
              </a:rPr>
              <a:t> and </a:t>
            </a:r>
            <a:r>
              <a:rPr lang="fi-FI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endParaRPr lang="fi-FI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Observe that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r>
              <a:rPr lang="en-US" dirty="0" smtClean="0"/>
              <a:t> has to be selected twice, i.e., for labeling the columns and for summarizing the cross-tabulated fields</a:t>
            </a:r>
          </a:p>
          <a:p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pivot </a:t>
            </a:r>
            <a:r>
              <a:rPr lang="fi-FI" dirty="0" err="1" smtClean="0"/>
              <a:t>table</a:t>
            </a:r>
            <a:r>
              <a:rPr lang="fi-FI" dirty="0" smtClean="0"/>
              <a:t> to </a:t>
            </a:r>
            <a:r>
              <a:rPr lang="fi-FI" dirty="0" err="1" smtClean="0"/>
              <a:t>answer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question</a:t>
            </a:r>
            <a:r>
              <a:rPr lang="fi-FI" dirty="0" smtClean="0"/>
              <a:t> ”</a:t>
            </a:r>
            <a:r>
              <a:rPr lang="fi-FI" dirty="0" err="1" smtClean="0"/>
              <a:t>What</a:t>
            </a:r>
            <a:r>
              <a:rPr lang="fi-FI" dirty="0" smtClean="0"/>
              <a:t> is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marital</a:t>
            </a:r>
            <a:r>
              <a:rPr lang="fi-FI" dirty="0" smtClean="0"/>
              <a:t> status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biggest</a:t>
            </a:r>
            <a:r>
              <a:rPr lang="fi-FI" dirty="0" smtClean="0"/>
              <a:t> </a:t>
            </a:r>
            <a:r>
              <a:rPr lang="fi-FI" dirty="0" err="1" smtClean="0"/>
              <a:t>group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predicted</a:t>
            </a:r>
            <a:r>
              <a:rPr lang="fi-FI" dirty="0" smtClean="0"/>
              <a:t> </a:t>
            </a:r>
            <a:r>
              <a:rPr lang="fi-FI" dirty="0" err="1" smtClean="0"/>
              <a:t>incomes</a:t>
            </a:r>
            <a:r>
              <a:rPr lang="fi-FI" dirty="0" smtClean="0"/>
              <a:t>?”</a:t>
            </a:r>
          </a:p>
          <a:p>
            <a:pPr lvl="1"/>
            <a:r>
              <a:rPr lang="fi-FI" dirty="0" err="1" smtClean="0"/>
              <a:t>Answer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% of Grand </a:t>
            </a:r>
            <a:r>
              <a:rPr lang="fi-FI" dirty="0" err="1" smtClean="0"/>
              <a:t>total</a:t>
            </a:r>
            <a:r>
              <a:rPr lang="fi-FI" dirty="0" smtClean="0"/>
              <a:t> (i.e., 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% of Grand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fi-FI" dirty="0" smtClean="0"/>
              <a:t>)</a:t>
            </a:r>
          </a:p>
          <a:p>
            <a:r>
              <a:rPr lang="fi-FI" dirty="0" err="1" smtClean="0"/>
              <a:t>Study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recommended</a:t>
            </a:r>
            <a:r>
              <a:rPr lang="fi-FI" dirty="0" smtClean="0"/>
              <a:t> pivot </a:t>
            </a:r>
            <a:r>
              <a:rPr lang="fi-FI" dirty="0" err="1" smtClean="0"/>
              <a:t>tables</a:t>
            </a:r>
            <a:r>
              <a:rPr lang="fi-FI" dirty="0" smtClean="0"/>
              <a:t> (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fi-FI" dirty="0" smtClean="0"/>
              <a:t> =&gt;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Recommended</a:t>
            </a:r>
            <a:r>
              <a:rPr lang="fi-F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PivotTables</a:t>
            </a:r>
            <a:r>
              <a:rPr lang="fi-FI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69" y="4201113"/>
            <a:ext cx="2582528" cy="21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24" y="4251643"/>
            <a:ext cx="1547676" cy="2225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045" y="5934"/>
            <a:ext cx="2548618" cy="218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369" y="2187077"/>
            <a:ext cx="5668328" cy="18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" y="254444"/>
            <a:ext cx="6442166" cy="1325563"/>
          </a:xfrm>
        </p:spPr>
        <p:txBody>
          <a:bodyPr/>
          <a:lstStyle/>
          <a:p>
            <a:r>
              <a:rPr lang="fi-FI" dirty="0"/>
              <a:t>7</a:t>
            </a:r>
            <a:r>
              <a:rPr lang="fi-FI" dirty="0" smtClean="0"/>
              <a:t>. </a:t>
            </a:r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slicing</a:t>
            </a:r>
            <a:r>
              <a:rPr lang="fi-FI" dirty="0" smtClean="0"/>
              <a:t> and </a:t>
            </a:r>
            <a:r>
              <a:rPr lang="fi-FI" dirty="0" err="1" smtClean="0"/>
              <a:t>dicing</a:t>
            </a:r>
            <a:r>
              <a:rPr lang="fi-FI" dirty="0" smtClean="0"/>
              <a:t>  </a:t>
            </a:r>
            <a:r>
              <a:rPr lang="fi-FI" dirty="0" err="1" smtClean="0"/>
              <a:t>within</a:t>
            </a:r>
            <a:r>
              <a:rPr lang="fi-FI" dirty="0" smtClean="0"/>
              <a:t> Excel </a:t>
            </a:r>
            <a:r>
              <a:rPr lang="fi-FI" dirty="0" err="1" smtClean="0"/>
              <a:t>PowerPivot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77" y="1747614"/>
            <a:ext cx="6241868" cy="2899738"/>
          </a:xfrm>
        </p:spPr>
        <p:txBody>
          <a:bodyPr>
            <a:normAutofit fontScale="77500" lnSpcReduction="20000"/>
          </a:bodyPr>
          <a:lstStyle/>
          <a:p>
            <a:r>
              <a:rPr lang="fi-FI" sz="2400" dirty="0" smtClean="0"/>
              <a:t>Set COM </a:t>
            </a:r>
            <a:r>
              <a:rPr lang="fi-FI" sz="2400" dirty="0" err="1" smtClean="0"/>
              <a:t>Add-ins</a:t>
            </a:r>
            <a:r>
              <a:rPr lang="fi-FI" sz="2400" dirty="0" smtClean="0"/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2400" dirty="0" smtClean="0"/>
              <a:t> 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fi-FI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Add-ins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2400" dirty="0" smtClean="0"/>
              <a:t>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Manage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i-FI" sz="2400" dirty="0" err="1" smtClean="0"/>
              <a:t>Add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predicted-incomes</a:t>
            </a:r>
            <a:r>
              <a:rPr lang="fi-FI" sz="2400" dirty="0" smtClean="0"/>
              <a:t> dataset to </a:t>
            </a:r>
            <a:r>
              <a:rPr lang="fi-FI" sz="2400" dirty="0" err="1" smtClean="0"/>
              <a:t>the</a:t>
            </a:r>
            <a:r>
              <a:rPr lang="fi-FI" sz="2400" dirty="0" smtClean="0"/>
              <a:t> in-</a:t>
            </a:r>
            <a:r>
              <a:rPr lang="fi-FI" sz="2400" dirty="0" err="1" smtClean="0"/>
              <a:t>memory</a:t>
            </a:r>
            <a:r>
              <a:rPr lang="fi-FI" sz="2400" dirty="0" smtClean="0"/>
              <a:t> data </a:t>
            </a:r>
            <a:r>
              <a:rPr lang="fi-FI" sz="2400" dirty="0" err="1" smtClean="0"/>
              <a:t>model</a:t>
            </a:r>
            <a:r>
              <a:rPr lang="fi-FI" sz="2400" dirty="0" smtClean="0"/>
              <a:t> (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Pivot</a:t>
            </a:r>
            <a:r>
              <a:rPr lang="fi-FI" sz="2400" dirty="0" smtClean="0"/>
              <a:t> =&gt;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Data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fi-FI" sz="2400" dirty="0" smtClean="0"/>
              <a:t>)</a:t>
            </a:r>
          </a:p>
          <a:p>
            <a:r>
              <a:rPr lang="fi-FI" sz="2400" dirty="0" smtClean="0"/>
              <a:t>Make a </a:t>
            </a:r>
            <a:r>
              <a:rPr lang="fi-FI" sz="2400" dirty="0" err="1" smtClean="0"/>
              <a:t>chart</a:t>
            </a:r>
            <a:r>
              <a:rPr lang="fi-FI" sz="2400" dirty="0" smtClean="0"/>
              <a:t> and </a:t>
            </a:r>
            <a:r>
              <a:rPr lang="fi-FI" sz="2400" dirty="0" err="1" smtClean="0"/>
              <a:t>table</a:t>
            </a:r>
            <a:r>
              <a:rPr lang="fi-FI" sz="2400" dirty="0" smtClean="0"/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PivotTable</a:t>
            </a:r>
            <a:r>
              <a:rPr lang="fi-FI" sz="2400" dirty="0" smtClean="0"/>
              <a:t> =&gt; 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Chart and 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i-FI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Horizontal</a:t>
            </a:r>
            <a:r>
              <a:rPr lang="fi-FI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2400" dirty="0" smtClean="0"/>
              <a:t>)</a:t>
            </a:r>
          </a:p>
          <a:p>
            <a:r>
              <a:rPr lang="en-US" sz="2400" dirty="0" smtClean="0"/>
              <a:t>Cross-tabulate fields (i.e., attributes)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marital-status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</a:p>
          <a:p>
            <a:r>
              <a:rPr lang="fi-FI" sz="2400" dirty="0" smtClean="0"/>
              <a:t>Make </a:t>
            </a:r>
            <a:r>
              <a:rPr lang="fi-FI" sz="2400" dirty="0" err="1" smtClean="0"/>
              <a:t>chart</a:t>
            </a:r>
            <a:r>
              <a:rPr lang="fi-FI" sz="2400" dirty="0" smtClean="0"/>
              <a:t> in </a:t>
            </a:r>
            <a:r>
              <a:rPr lang="fi-FI" sz="2400" dirty="0" err="1" smtClean="0"/>
              <a:t>where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legend</a:t>
            </a:r>
            <a:r>
              <a:rPr lang="fi-FI" sz="2400" dirty="0" smtClean="0"/>
              <a:t> is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predicted-income</a:t>
            </a:r>
            <a:r>
              <a:rPr lang="fi-FI" sz="2400" dirty="0" smtClean="0"/>
              <a:t> and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axis</a:t>
            </a:r>
            <a:r>
              <a:rPr lang="fi-FI" sz="2400" dirty="0" smtClean="0"/>
              <a:t> is </a:t>
            </a:r>
            <a:r>
              <a:rPr lang="fi-FI" sz="2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lang="fi-FI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-status</a:t>
            </a:r>
          </a:p>
          <a:p>
            <a:endParaRPr lang="fi-FI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029" y="605599"/>
            <a:ext cx="4897697" cy="1507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406" y="119222"/>
            <a:ext cx="2220686" cy="654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261" y="2201958"/>
            <a:ext cx="4498528" cy="99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61" y="3314077"/>
            <a:ext cx="4094117" cy="2877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73" y="4656344"/>
            <a:ext cx="1875679" cy="20482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358" y="4850276"/>
            <a:ext cx="6096544" cy="19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11877</TotalTime>
  <Words>3576</Words>
  <Application>Microsoft Office PowerPoint</Application>
  <PresentationFormat>Widescreen</PresentationFormat>
  <Paragraphs>367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Times New Roman</vt:lpstr>
      <vt:lpstr>Office Theme</vt:lpstr>
      <vt:lpstr>Insights from data</vt:lpstr>
      <vt:lpstr>How to interpret the exercises?</vt:lpstr>
      <vt:lpstr>1. Learn to use quick analysis and quick insights</vt:lpstr>
      <vt:lpstr>2. Learn to use bars</vt:lpstr>
      <vt:lpstr>3. Learn charateristics of data sets</vt:lpstr>
      <vt:lpstr>4. Learn import datasets within Excel queries</vt:lpstr>
      <vt:lpstr>5. Learn dataset modifications within Excel queries</vt:lpstr>
      <vt:lpstr>6. Learn pivot tables within Excel </vt:lpstr>
      <vt:lpstr>7. Learn slicing and dicing  within Excel PowerPivot</vt:lpstr>
      <vt:lpstr>8. Learn matrix within Power BI Desktop</vt:lpstr>
      <vt:lpstr>9. Learn aggregations within Power BI Desktop</vt:lpstr>
      <vt:lpstr>10. Learn modeling within Power BI Desktop</vt:lpstr>
      <vt:lpstr>11. Learn narratives within Power BI Desktop </vt:lpstr>
      <vt:lpstr>12. Learn to validate narratives </vt:lpstr>
      <vt:lpstr>13. Learn to create conditional columns within Power BI Desktop</vt:lpstr>
      <vt:lpstr>14. Learn micro charts within Power BI Desktop</vt:lpstr>
      <vt:lpstr>15. Learn to prepare datasets within Power BI Desktop</vt:lpstr>
      <vt:lpstr>16. Learn to append tables within Power BI Desktop</vt:lpstr>
      <vt:lpstr>17. Learn to make data model within Power BI Desktop</vt:lpstr>
      <vt:lpstr>18. Learn to apply data model within Power BI Desktop</vt:lpstr>
      <vt:lpstr>19. Learn to find answers within filters in Power BI</vt:lpstr>
      <vt:lpstr>20. Learn to read data models</vt:lpstr>
      <vt:lpstr>21. Learn R within R visualisations within Power BI  </vt:lpstr>
      <vt:lpstr>22. Learn correlations</vt:lpstr>
      <vt:lpstr>23. Learn decision tree classifier</vt:lpstr>
      <vt:lpstr>24. Learn accuracy and other metrics</vt:lpstr>
      <vt:lpstr>25. Learn to validate decision tree classifier by filters</vt:lpstr>
      <vt:lpstr>26. Learn clustering</vt:lpstr>
      <vt:lpstr>27. Explain clustering</vt:lpstr>
      <vt:lpstr>28. Learn associations</vt:lpstr>
      <vt:lpstr>29. Learn to forecast seasonality, trend and reminder (i.e., noise)</vt:lpstr>
      <vt:lpstr>30. Learn time series forecasting</vt:lpstr>
      <vt:lpstr>31. Learn ARIMA forecasting</vt:lpstr>
      <vt:lpstr>32. Learn ARIMA forecasting</vt:lpstr>
      <vt:lpstr>33. Learn scatter (XY) plot and spline chart</vt:lpstr>
      <vt:lpstr>34. Be aware NLP and learn word cloud</vt:lpstr>
      <vt:lpstr>35. Learn to compare accuracies of the classifiers (neural network and decision tree)</vt:lpstr>
      <vt:lpstr>36. From trees to networks – be aware</vt:lpstr>
      <vt:lpstr>37. Learn regression within Excel</vt:lpstr>
      <vt:lpstr>38. Learn optimization with Excel Solver</vt:lpstr>
      <vt:lpstr>39. Datasets</vt:lpstr>
      <vt:lpstr>40. Be aware IBM Watson analytics</vt:lpstr>
      <vt:lpstr>41. Learn to leverage up-to-date data</vt:lpstr>
      <vt:lpstr>42. Be aware the cognitive services for tones and traits, as well as, for images, videos and others</vt:lpstr>
      <vt:lpstr>43. Learn to use the cognitive service API</vt:lpstr>
      <vt:lpstr>44. Learn to test APIs</vt:lpstr>
      <vt:lpstr>45. Be aware AI</vt:lpstr>
      <vt:lpstr>46. Be aware Business Intelligence and Analytics Platforms </vt:lpstr>
      <vt:lpstr>47. Be aware Data Science Platforms </vt:lpstr>
      <vt:lpstr>48. Be aware enterprise data platforms and open science platforms </vt:lpstr>
      <vt:lpstr>49. Be aware deep learning models and open AI tools/toolkits</vt:lpstr>
      <vt:lpstr>50. Be aware cheat sheets, galleries, etc.</vt:lpstr>
    </vt:vector>
  </TitlesOfParts>
  <Company>University of Eastern Finland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to insights</dc:title>
  <dc:creator>Virpi Hotti</dc:creator>
  <cp:lastModifiedBy>Virpi Hotti</cp:lastModifiedBy>
  <cp:revision>305</cp:revision>
  <cp:lastPrinted>2017-10-25T14:02:42Z</cp:lastPrinted>
  <dcterms:created xsi:type="dcterms:W3CDTF">2017-10-07T07:37:05Z</dcterms:created>
  <dcterms:modified xsi:type="dcterms:W3CDTF">2017-10-31T18:32:36Z</dcterms:modified>
</cp:coreProperties>
</file>